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317" r:id="rId4"/>
    <p:sldId id="333" r:id="rId5"/>
    <p:sldId id="318" r:id="rId6"/>
    <p:sldId id="285" r:id="rId7"/>
    <p:sldId id="322" r:id="rId8"/>
    <p:sldId id="323" r:id="rId9"/>
    <p:sldId id="324" r:id="rId10"/>
    <p:sldId id="310" r:id="rId11"/>
    <p:sldId id="325" r:id="rId12"/>
    <p:sldId id="326" r:id="rId13"/>
    <p:sldId id="330" r:id="rId14"/>
    <p:sldId id="339" r:id="rId15"/>
    <p:sldId id="338" r:id="rId16"/>
    <p:sldId id="334" r:id="rId17"/>
    <p:sldId id="315" r:id="rId18"/>
    <p:sldId id="316" r:id="rId19"/>
    <p:sldId id="309" r:id="rId20"/>
    <p:sldId id="259" r:id="rId21"/>
    <p:sldId id="264" r:id="rId22"/>
    <p:sldId id="260" r:id="rId23"/>
    <p:sldId id="267" r:id="rId24"/>
    <p:sldId id="320" r:id="rId25"/>
    <p:sldId id="272" r:id="rId26"/>
    <p:sldId id="303" r:id="rId27"/>
    <p:sldId id="336" r:id="rId28"/>
    <p:sldId id="304" r:id="rId29"/>
    <p:sldId id="278" r:id="rId30"/>
    <p:sldId id="279" r:id="rId31"/>
    <p:sldId id="281" r:id="rId32"/>
    <p:sldId id="337" r:id="rId33"/>
    <p:sldId id="307" r:id="rId34"/>
    <p:sldId id="308" r:id="rId35"/>
    <p:sldId id="319" r:id="rId36"/>
    <p:sldId id="292" r:id="rId37"/>
    <p:sldId id="294" r:id="rId38"/>
    <p:sldId id="297" r:id="rId39"/>
    <p:sldId id="298" r:id="rId40"/>
    <p:sldId id="335" r:id="rId41"/>
    <p:sldId id="321" r:id="rId42"/>
    <p:sldId id="3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Davey" initials="RD" lastIdx="1" clrIdx="0">
    <p:extLst>
      <p:ext uri="{19B8F6BF-5375-455C-9EA6-DF929625EA0E}">
        <p15:presenceInfo xmlns:p15="http://schemas.microsoft.com/office/powerpoint/2012/main" userId="S-1-5-21-28002797-1076762763-64476671-131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94660"/>
  </p:normalViewPr>
  <p:slideViewPr>
    <p:cSldViewPr snapToGrid="0">
      <p:cViewPr varScale="1">
        <p:scale>
          <a:sx n="108" d="100"/>
          <a:sy n="108" d="100"/>
        </p:scale>
        <p:origin x="5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2C9096-E289-43DF-8238-EC713955365E}" type="datetimeFigureOut">
              <a:rPr lang="en-GB" smtClean="0"/>
              <a:t>02/03/2018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7A0FE-08D3-4369-B309-C998B004B45E}" type="slidenum">
              <a:rPr lang="en-GB" smtClean="0"/>
              <a:t>‹#›</a:t>
            </a:fld>
            <a:endParaRPr lang="en-GB"/>
          </a:p>
        </p:txBody>
      </p:sp>
    </p:spTree>
    <p:extLst>
      <p:ext uri="{BB962C8B-B14F-4D97-AF65-F5344CB8AC3E}">
        <p14:creationId xmlns:p14="http://schemas.microsoft.com/office/powerpoint/2010/main" val="3207879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Animate the loops</a:t>
            </a:r>
          </a:p>
        </p:txBody>
      </p:sp>
      <p:sp>
        <p:nvSpPr>
          <p:cNvPr id="4" name="Slide Number Placeholder 3"/>
          <p:cNvSpPr>
            <a:spLocks noGrp="1"/>
          </p:cNvSpPr>
          <p:nvPr>
            <p:ph type="sldNum" sz="quarter" idx="10"/>
          </p:nvPr>
        </p:nvSpPr>
        <p:spPr/>
        <p:txBody>
          <a:bodyPr/>
          <a:lstStyle/>
          <a:p>
            <a:fld id="{FE97A0FE-08D3-4369-B309-C998B004B45E}" type="slidenum">
              <a:rPr lang="en-GB" smtClean="0"/>
              <a:t>33</a:t>
            </a:fld>
            <a:endParaRPr lang="en-GB"/>
          </a:p>
        </p:txBody>
      </p:sp>
    </p:spTree>
    <p:extLst>
      <p:ext uri="{BB962C8B-B14F-4D97-AF65-F5344CB8AC3E}">
        <p14:creationId xmlns:p14="http://schemas.microsoft.com/office/powerpoint/2010/main" val="3498912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7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t="-198" r="-625"/>
          <a:stretch/>
        </p:blipFill>
        <p:spPr>
          <a:xfrm>
            <a:off x="0" y="-170597"/>
            <a:ext cx="12382500" cy="7133397"/>
          </a:xfrm>
          <a:prstGeom prst="rect">
            <a:avLst/>
          </a:prstGeom>
        </p:spPr>
      </p:pic>
      <p:sp>
        <p:nvSpPr>
          <p:cNvPr id="2" name="Title 1"/>
          <p:cNvSpPr>
            <a:spLocks noGrp="1"/>
          </p:cNvSpPr>
          <p:nvPr>
            <p:ph type="ctrTitle" hasCustomPrompt="1"/>
          </p:nvPr>
        </p:nvSpPr>
        <p:spPr>
          <a:xfrm>
            <a:off x="356235" y="3396102"/>
            <a:ext cx="11460480" cy="1470025"/>
          </a:xfrm>
        </p:spPr>
        <p:txBody>
          <a:bodyPr anchor="t"/>
          <a:lstStyle>
            <a:lvl1pPr algn="l">
              <a:defRPr sz="4000" baseline="0">
                <a:solidFill>
                  <a:schemeClr val="bg1"/>
                </a:solidFill>
              </a:defRPr>
            </a:lvl1pPr>
          </a:lstStyle>
          <a:p>
            <a:r>
              <a:rPr lang="en-US" dirty="0"/>
              <a:t>Title Page with </a:t>
            </a:r>
            <a:br>
              <a:rPr lang="en-US" dirty="0"/>
            </a:br>
            <a:r>
              <a:rPr lang="en-US" dirty="0"/>
              <a:t>Two Line Headline</a:t>
            </a:r>
          </a:p>
        </p:txBody>
      </p:sp>
      <p:sp>
        <p:nvSpPr>
          <p:cNvPr id="3" name="Subtitle 2"/>
          <p:cNvSpPr>
            <a:spLocks noGrp="1"/>
          </p:cNvSpPr>
          <p:nvPr>
            <p:ph type="subTitle" idx="1" hasCustomPrompt="1"/>
          </p:nvPr>
        </p:nvSpPr>
        <p:spPr>
          <a:xfrm>
            <a:off x="365760" y="5029200"/>
            <a:ext cx="11460480" cy="1097280"/>
          </a:xfr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a:p>
            <a:r>
              <a:rPr lang="en-US" dirty="0"/>
              <a:t>Title</a:t>
            </a:r>
          </a:p>
        </p:txBody>
      </p:sp>
      <p:sp>
        <p:nvSpPr>
          <p:cNvPr id="5" name="Footer Placeholder 4"/>
          <p:cNvSpPr>
            <a:spLocks noGrp="1"/>
          </p:cNvSpPr>
          <p:nvPr>
            <p:ph type="ftr" sz="quarter" idx="11"/>
          </p:nvPr>
        </p:nvSpPr>
        <p:spPr>
          <a:xfrm>
            <a:off x="365760" y="6431300"/>
            <a:ext cx="1998133" cy="274320"/>
          </a:xfrm>
        </p:spPr>
        <p:txBody>
          <a:bodyPr/>
          <a:lstStyle>
            <a:lvl1pPr>
              <a:defRPr>
                <a:solidFill>
                  <a:schemeClr val="bg1"/>
                </a:solidFill>
              </a:defRPr>
            </a:lvl1pPr>
          </a:lstStyle>
          <a:p>
            <a:endParaRPr lang="en-GB"/>
          </a:p>
        </p:txBody>
      </p:sp>
      <p:sp>
        <p:nvSpPr>
          <p:cNvPr id="17" name="Date Placeholder 3"/>
          <p:cNvSpPr>
            <a:spLocks noGrp="1"/>
          </p:cNvSpPr>
          <p:nvPr>
            <p:ph type="dt" sz="half" idx="2"/>
          </p:nvPr>
        </p:nvSpPr>
        <p:spPr>
          <a:xfrm>
            <a:off x="365759" y="274320"/>
            <a:ext cx="3048000" cy="274320"/>
          </a:xfrm>
          <a:prstGeom prst="rect">
            <a:avLst/>
          </a:prstGeom>
        </p:spPr>
        <p:txBody>
          <a:bodyPr vert="horz" lIns="0" tIns="45720" rIns="0" bIns="45720" rtlCol="0" anchor="b"/>
          <a:lstStyle>
            <a:lvl1pPr>
              <a:defRPr lang="en-US" sz="1200" smtClean="0">
                <a:solidFill>
                  <a:schemeClr val="bg1"/>
                </a:solidFill>
              </a:defRPr>
            </a:lvl1pPr>
          </a:lstStyle>
          <a:p>
            <a:fld id="{0EE46AF3-C704-40AD-BE71-DB15C1783006}" type="datetimeFigureOut">
              <a:rPr lang="en-GB" smtClean="0"/>
              <a:t>02/03/2018</a:t>
            </a:fld>
            <a:endParaRPr lang="en-GB"/>
          </a:p>
        </p:txBody>
      </p:sp>
      <p:sp>
        <p:nvSpPr>
          <p:cNvPr id="11" name="Freeform 10"/>
          <p:cNvSpPr>
            <a:spLocks noEditPoints="1"/>
          </p:cNvSpPr>
          <p:nvPr/>
        </p:nvSpPr>
        <p:spPr bwMode="auto">
          <a:xfrm>
            <a:off x="10915779"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Tree>
    <p:extLst>
      <p:ext uri="{BB962C8B-B14F-4D97-AF65-F5344CB8AC3E}">
        <p14:creationId xmlns:p14="http://schemas.microsoft.com/office/powerpoint/2010/main" val="356088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1_Section Header">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09367" y="-19050"/>
            <a:ext cx="8182634" cy="6877050"/>
          </a:xfrm>
          <a:prstGeom prst="rect">
            <a:avLst/>
          </a:prstGeom>
        </p:spPr>
      </p:pic>
      <p:sp>
        <p:nvSpPr>
          <p:cNvPr id="8" name="TextBox 7"/>
          <p:cNvSpPr txBox="1"/>
          <p:nvPr/>
        </p:nvSpPr>
        <p:spPr>
          <a:xfrm>
            <a:off x="-50569"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144101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0_Section Header">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19550" y="-13168"/>
            <a:ext cx="8191500" cy="6871168"/>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59936" y="-13167"/>
            <a:ext cx="8157029" cy="6871167"/>
          </a:xfrm>
          <a:prstGeom prst="rect">
            <a:avLst/>
          </a:prstGeom>
        </p:spPr>
      </p:pic>
      <p:sp>
        <p:nvSpPr>
          <p:cNvPr id="8" name="TextBox 7"/>
          <p:cNvSpPr txBox="1"/>
          <p:nvPr/>
        </p:nvSpPr>
        <p:spPr>
          <a:xfrm>
            <a:off x="0"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363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7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23360" y="-1"/>
            <a:ext cx="8159957" cy="6819901"/>
          </a:xfrm>
          <a:prstGeom prst="rect">
            <a:avLst/>
          </a:prstGeom>
        </p:spPr>
      </p:pic>
      <p:sp>
        <p:nvSpPr>
          <p:cNvPr id="8" name="TextBox 7"/>
          <p:cNvSpPr txBox="1"/>
          <p:nvPr/>
        </p:nvSpPr>
        <p:spPr>
          <a:xfrm>
            <a:off x="0"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15032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8_Section Header">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r="-1799"/>
          <a:stretch/>
        </p:blipFill>
        <p:spPr>
          <a:xfrm>
            <a:off x="4019550" y="-38100"/>
            <a:ext cx="8351521" cy="6896100"/>
          </a:xfrm>
          <a:prstGeom prst="rect">
            <a:avLst/>
          </a:prstGeom>
        </p:spPr>
      </p:pic>
      <p:sp>
        <p:nvSpPr>
          <p:cNvPr id="8" name="TextBox 7"/>
          <p:cNvSpPr txBox="1"/>
          <p:nvPr/>
        </p:nvSpPr>
        <p:spPr>
          <a:xfrm>
            <a:off x="0"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176699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9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19550" y="-7562"/>
            <a:ext cx="8173086" cy="6858424"/>
          </a:xfrm>
          <a:prstGeom prst="rect">
            <a:avLst/>
          </a:prstGeom>
        </p:spPr>
      </p:pic>
      <p:sp>
        <p:nvSpPr>
          <p:cNvPr id="8" name="TextBox 7"/>
          <p:cNvSpPr txBox="1"/>
          <p:nvPr/>
        </p:nvSpPr>
        <p:spPr>
          <a:xfrm>
            <a:off x="0"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191632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5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41058" y="0"/>
            <a:ext cx="8170608" cy="6875734"/>
          </a:xfrm>
          <a:prstGeom prst="rect">
            <a:avLst/>
          </a:prstGeom>
        </p:spPr>
      </p:pic>
      <p:sp>
        <p:nvSpPr>
          <p:cNvPr id="8" name="TextBox 7"/>
          <p:cNvSpPr txBox="1"/>
          <p:nvPr/>
        </p:nvSpPr>
        <p:spPr>
          <a:xfrm>
            <a:off x="0"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grpSp>
        <p:nvGrpSpPr>
          <p:cNvPr id="16" name="Group 15"/>
          <p:cNvGrpSpPr/>
          <p:nvPr/>
        </p:nvGrpSpPr>
        <p:grpSpPr>
          <a:xfrm>
            <a:off x="0" y="5813273"/>
            <a:ext cx="10668000" cy="807077"/>
            <a:chOff x="0" y="5813273"/>
            <a:chExt cx="10668000" cy="807077"/>
          </a:xfrm>
        </p:grpSpPr>
        <p:cxnSp>
          <p:nvCxnSpPr>
            <p:cNvPr id="17" name="Straight Connector 16"/>
            <p:cNvCxnSpPr/>
            <p:nvPr/>
          </p:nvCxnSpPr>
          <p:spPr>
            <a:xfrm>
              <a:off x="0" y="6364937"/>
              <a:ext cx="10668000" cy="69468"/>
            </a:xfrm>
            <a:prstGeom prst="line">
              <a:avLst/>
            </a:prstGeom>
            <a:ln>
              <a:solidFill>
                <a:srgbClr val="F1C400"/>
              </a:solidFill>
              <a:tailEnd type="ova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7857" y="5813273"/>
              <a:ext cx="807077" cy="807077"/>
            </a:xfrm>
            <a:prstGeom prst="rect">
              <a:avLst/>
            </a:prstGeom>
          </p:spPr>
        </p:pic>
      </p:grpSp>
    </p:spTree>
    <p:extLst>
      <p:ext uri="{BB962C8B-B14F-4D97-AF65-F5344CB8AC3E}">
        <p14:creationId xmlns:p14="http://schemas.microsoft.com/office/powerpoint/2010/main" val="271225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6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92002" y="-1"/>
            <a:ext cx="8199998" cy="6858001"/>
          </a:xfrm>
          <a:prstGeom prst="rect">
            <a:avLst/>
          </a:prstGeom>
        </p:spPr>
      </p:pic>
      <p:sp>
        <p:nvSpPr>
          <p:cNvPr id="28" name="Rectangle 27"/>
          <p:cNvSpPr/>
          <p:nvPr/>
        </p:nvSpPr>
        <p:spPr>
          <a:xfrm>
            <a:off x="4059936" y="3560164"/>
            <a:ext cx="8132064" cy="3297836"/>
          </a:xfrm>
          <a:prstGeom prst="rect">
            <a:avLst/>
          </a:prstGeom>
          <a:gradFill>
            <a:gsLst>
              <a:gs pos="100000">
                <a:schemeClr val="tx1">
                  <a:alpha val="50000"/>
                </a:schemeClr>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p:cNvSpPr txBox="1"/>
          <p:nvPr/>
        </p:nvSpPr>
        <p:spPr>
          <a:xfrm>
            <a:off x="-50569"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grpSp>
        <p:nvGrpSpPr>
          <p:cNvPr id="17" name="Group 16"/>
          <p:cNvGrpSpPr/>
          <p:nvPr/>
        </p:nvGrpSpPr>
        <p:grpSpPr>
          <a:xfrm>
            <a:off x="0" y="5813273"/>
            <a:ext cx="10668000" cy="807077"/>
            <a:chOff x="0" y="5813273"/>
            <a:chExt cx="10668000" cy="807077"/>
          </a:xfrm>
        </p:grpSpPr>
        <p:cxnSp>
          <p:nvCxnSpPr>
            <p:cNvPr id="18" name="Straight Connector 17"/>
            <p:cNvCxnSpPr/>
            <p:nvPr/>
          </p:nvCxnSpPr>
          <p:spPr>
            <a:xfrm>
              <a:off x="0" y="6364937"/>
              <a:ext cx="10668000" cy="69468"/>
            </a:xfrm>
            <a:prstGeom prst="line">
              <a:avLst/>
            </a:prstGeom>
            <a:ln>
              <a:solidFill>
                <a:srgbClr val="F1C400"/>
              </a:solidFill>
              <a:tailEnd type="ova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27171" y="5813273"/>
              <a:ext cx="807077" cy="807077"/>
            </a:xfrm>
            <a:prstGeom prst="rect">
              <a:avLst/>
            </a:prstGeom>
          </p:spPr>
        </p:pic>
      </p:grpSp>
    </p:spTree>
    <p:extLst>
      <p:ext uri="{BB962C8B-B14F-4D97-AF65-F5344CB8AC3E}">
        <p14:creationId xmlns:p14="http://schemas.microsoft.com/office/powerpoint/2010/main" val="74225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6_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19550" y="-19050"/>
            <a:ext cx="8172450" cy="6877050"/>
          </a:xfrm>
          <a:prstGeom prst="rect">
            <a:avLst/>
          </a:prstGeom>
        </p:spPr>
      </p:pic>
      <p:sp>
        <p:nvSpPr>
          <p:cNvPr id="8" name="TextBox 7"/>
          <p:cNvSpPr txBox="1"/>
          <p:nvPr/>
        </p:nvSpPr>
        <p:spPr>
          <a:xfrm>
            <a:off x="0"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grpSp>
        <p:nvGrpSpPr>
          <p:cNvPr id="16" name="Group 15"/>
          <p:cNvGrpSpPr/>
          <p:nvPr/>
        </p:nvGrpSpPr>
        <p:grpSpPr>
          <a:xfrm>
            <a:off x="0" y="5813273"/>
            <a:ext cx="10668000" cy="807077"/>
            <a:chOff x="0" y="5813273"/>
            <a:chExt cx="10668000" cy="807077"/>
          </a:xfrm>
        </p:grpSpPr>
        <p:cxnSp>
          <p:nvCxnSpPr>
            <p:cNvPr id="17" name="Straight Connector 16"/>
            <p:cNvCxnSpPr/>
            <p:nvPr/>
          </p:nvCxnSpPr>
          <p:spPr>
            <a:xfrm>
              <a:off x="0" y="6364937"/>
              <a:ext cx="10668000" cy="69468"/>
            </a:xfrm>
            <a:prstGeom prst="line">
              <a:avLst/>
            </a:prstGeom>
            <a:ln>
              <a:solidFill>
                <a:srgbClr val="F1C400"/>
              </a:solidFill>
              <a:tailEnd type="ova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27171" y="5813273"/>
              <a:ext cx="807077" cy="807077"/>
            </a:xfrm>
            <a:prstGeom prst="rect">
              <a:avLst/>
            </a:prstGeom>
          </p:spPr>
        </p:pic>
      </p:grpSp>
    </p:spTree>
    <p:extLst>
      <p:ext uri="{BB962C8B-B14F-4D97-AF65-F5344CB8AC3E}">
        <p14:creationId xmlns:p14="http://schemas.microsoft.com/office/powerpoint/2010/main" val="423178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7_Section Header">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08847" y="-6092"/>
            <a:ext cx="8183153" cy="6870184"/>
          </a:xfrm>
          <a:prstGeom prst="rect">
            <a:avLst/>
          </a:prstGeom>
        </p:spPr>
      </p:pic>
      <p:sp>
        <p:nvSpPr>
          <p:cNvPr id="8" name="TextBox 7"/>
          <p:cNvSpPr txBox="1"/>
          <p:nvPr/>
        </p:nvSpPr>
        <p:spPr>
          <a:xfrm>
            <a:off x="-50569"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grpSp>
        <p:nvGrpSpPr>
          <p:cNvPr id="16" name="Group 15"/>
          <p:cNvGrpSpPr/>
          <p:nvPr/>
        </p:nvGrpSpPr>
        <p:grpSpPr>
          <a:xfrm>
            <a:off x="0" y="5813273"/>
            <a:ext cx="10668000" cy="807077"/>
            <a:chOff x="0" y="5813273"/>
            <a:chExt cx="10668000" cy="807077"/>
          </a:xfrm>
        </p:grpSpPr>
        <p:cxnSp>
          <p:nvCxnSpPr>
            <p:cNvPr id="17" name="Straight Connector 16"/>
            <p:cNvCxnSpPr/>
            <p:nvPr/>
          </p:nvCxnSpPr>
          <p:spPr>
            <a:xfrm>
              <a:off x="0" y="6364937"/>
              <a:ext cx="10668000" cy="69468"/>
            </a:xfrm>
            <a:prstGeom prst="line">
              <a:avLst/>
            </a:prstGeom>
            <a:ln>
              <a:solidFill>
                <a:srgbClr val="F1C400"/>
              </a:solidFill>
              <a:tailEnd type="ova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27171" y="5813273"/>
              <a:ext cx="807077" cy="807077"/>
            </a:xfrm>
            <a:prstGeom prst="rect">
              <a:avLst/>
            </a:prstGeom>
          </p:spPr>
        </p:pic>
      </p:grpSp>
    </p:spTree>
    <p:extLst>
      <p:ext uri="{BB962C8B-B14F-4D97-AF65-F5344CB8AC3E}">
        <p14:creationId xmlns:p14="http://schemas.microsoft.com/office/powerpoint/2010/main" val="26809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59936" y="-19050"/>
            <a:ext cx="8210550" cy="6877050"/>
          </a:xfrm>
          <a:prstGeom prst="rect">
            <a:avLst/>
          </a:prstGeom>
        </p:spPr>
      </p:pic>
      <p:sp>
        <p:nvSpPr>
          <p:cNvPr id="28" name="Rectangle 27"/>
          <p:cNvSpPr/>
          <p:nvPr/>
        </p:nvSpPr>
        <p:spPr>
          <a:xfrm>
            <a:off x="4059936" y="3560164"/>
            <a:ext cx="8132064" cy="3297836"/>
          </a:xfrm>
          <a:prstGeom prst="rect">
            <a:avLst/>
          </a:prstGeom>
          <a:gradFill>
            <a:gsLst>
              <a:gs pos="100000">
                <a:schemeClr val="tx1">
                  <a:alpha val="50000"/>
                </a:schemeClr>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p:cNvSpPr txBox="1"/>
          <p:nvPr/>
        </p:nvSpPr>
        <p:spPr>
          <a:xfrm>
            <a:off x="0"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12916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9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9" y="-38101"/>
            <a:ext cx="12192000" cy="6918223"/>
          </a:xfrm>
          <a:prstGeom prst="rect">
            <a:avLst/>
          </a:prstGeom>
        </p:spPr>
      </p:pic>
      <p:sp>
        <p:nvSpPr>
          <p:cNvPr id="2" name="Title 1"/>
          <p:cNvSpPr>
            <a:spLocks noGrp="1"/>
          </p:cNvSpPr>
          <p:nvPr>
            <p:ph type="ctrTitle" hasCustomPrompt="1"/>
          </p:nvPr>
        </p:nvSpPr>
        <p:spPr>
          <a:xfrm>
            <a:off x="356235" y="3396102"/>
            <a:ext cx="11460480" cy="1470025"/>
          </a:xfrm>
        </p:spPr>
        <p:txBody>
          <a:bodyPr anchor="t"/>
          <a:lstStyle>
            <a:lvl1pPr algn="l">
              <a:defRPr sz="4000" baseline="0">
                <a:solidFill>
                  <a:schemeClr val="bg1"/>
                </a:solidFill>
              </a:defRPr>
            </a:lvl1pPr>
          </a:lstStyle>
          <a:p>
            <a:r>
              <a:rPr lang="en-US" dirty="0"/>
              <a:t>Title Page with </a:t>
            </a:r>
            <a:br>
              <a:rPr lang="en-US" dirty="0"/>
            </a:br>
            <a:r>
              <a:rPr lang="en-US" dirty="0"/>
              <a:t>Two Line Headline</a:t>
            </a:r>
          </a:p>
        </p:txBody>
      </p:sp>
      <p:sp>
        <p:nvSpPr>
          <p:cNvPr id="3" name="Subtitle 2"/>
          <p:cNvSpPr>
            <a:spLocks noGrp="1"/>
          </p:cNvSpPr>
          <p:nvPr>
            <p:ph type="subTitle" idx="1" hasCustomPrompt="1"/>
          </p:nvPr>
        </p:nvSpPr>
        <p:spPr>
          <a:xfrm>
            <a:off x="365760" y="5029200"/>
            <a:ext cx="11460480" cy="1097280"/>
          </a:xfr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a:p>
            <a:r>
              <a:rPr lang="en-US" dirty="0"/>
              <a:t>Title</a:t>
            </a:r>
          </a:p>
        </p:txBody>
      </p:sp>
      <p:sp>
        <p:nvSpPr>
          <p:cNvPr id="5" name="Footer Placeholder 4"/>
          <p:cNvSpPr>
            <a:spLocks noGrp="1"/>
          </p:cNvSpPr>
          <p:nvPr>
            <p:ph type="ftr" sz="quarter" idx="11"/>
          </p:nvPr>
        </p:nvSpPr>
        <p:spPr>
          <a:xfrm>
            <a:off x="365760" y="6431300"/>
            <a:ext cx="1998133" cy="274320"/>
          </a:xfrm>
        </p:spPr>
        <p:txBody>
          <a:bodyPr/>
          <a:lstStyle>
            <a:lvl1pPr>
              <a:defRPr>
                <a:solidFill>
                  <a:schemeClr val="bg1"/>
                </a:solidFill>
              </a:defRPr>
            </a:lvl1pPr>
          </a:lstStyle>
          <a:p>
            <a:endParaRPr lang="en-GB"/>
          </a:p>
        </p:txBody>
      </p:sp>
      <p:sp>
        <p:nvSpPr>
          <p:cNvPr id="17" name="Date Placeholder 3"/>
          <p:cNvSpPr>
            <a:spLocks noGrp="1"/>
          </p:cNvSpPr>
          <p:nvPr>
            <p:ph type="dt" sz="half" idx="2"/>
          </p:nvPr>
        </p:nvSpPr>
        <p:spPr>
          <a:xfrm>
            <a:off x="365759" y="274320"/>
            <a:ext cx="3048000" cy="274320"/>
          </a:xfrm>
          <a:prstGeom prst="rect">
            <a:avLst/>
          </a:prstGeom>
        </p:spPr>
        <p:txBody>
          <a:bodyPr vert="horz" lIns="0" tIns="45720" rIns="0" bIns="45720" rtlCol="0" anchor="b"/>
          <a:lstStyle>
            <a:lvl1pPr>
              <a:defRPr lang="en-US" sz="1200" smtClean="0">
                <a:solidFill>
                  <a:schemeClr val="bg1"/>
                </a:solidFill>
              </a:defRPr>
            </a:lvl1pPr>
          </a:lstStyle>
          <a:p>
            <a:fld id="{0EE46AF3-C704-40AD-BE71-DB15C1783006}" type="datetimeFigureOut">
              <a:rPr lang="en-GB" smtClean="0"/>
              <a:t>02/03/2018</a:t>
            </a:fld>
            <a:endParaRPr lang="en-GB"/>
          </a:p>
        </p:txBody>
      </p:sp>
      <p:sp>
        <p:nvSpPr>
          <p:cNvPr id="11" name="Freeform 10"/>
          <p:cNvSpPr>
            <a:spLocks noEditPoints="1"/>
          </p:cNvSpPr>
          <p:nvPr/>
        </p:nvSpPr>
        <p:spPr bwMode="auto">
          <a:xfrm>
            <a:off x="10915779"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Tree>
    <p:extLst>
      <p:ext uri="{BB962C8B-B14F-4D97-AF65-F5344CB8AC3E}">
        <p14:creationId xmlns:p14="http://schemas.microsoft.com/office/powerpoint/2010/main" val="245279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4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38600" y="-19050"/>
            <a:ext cx="8153400" cy="6877050"/>
          </a:xfrm>
          <a:prstGeom prst="rect">
            <a:avLst/>
          </a:prstGeom>
        </p:spPr>
      </p:pic>
      <p:sp>
        <p:nvSpPr>
          <p:cNvPr id="8" name="TextBox 7"/>
          <p:cNvSpPr txBox="1"/>
          <p:nvPr/>
        </p:nvSpPr>
        <p:spPr>
          <a:xfrm>
            <a:off x="0"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273324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8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62399" y="0"/>
            <a:ext cx="8275575" cy="6858000"/>
          </a:xfrm>
          <a:prstGeom prst="rect">
            <a:avLst/>
          </a:prstGeom>
        </p:spPr>
      </p:pic>
      <p:sp>
        <p:nvSpPr>
          <p:cNvPr id="8" name="TextBox 7"/>
          <p:cNvSpPr txBox="1"/>
          <p:nvPr/>
        </p:nvSpPr>
        <p:spPr>
          <a:xfrm>
            <a:off x="-50569"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347315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2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81450" y="0"/>
            <a:ext cx="8210550" cy="6863182"/>
          </a:xfrm>
          <a:prstGeom prst="rect">
            <a:avLst/>
          </a:prstGeom>
        </p:spPr>
      </p:pic>
      <p:sp>
        <p:nvSpPr>
          <p:cNvPr id="8" name="TextBox 7"/>
          <p:cNvSpPr txBox="1"/>
          <p:nvPr/>
        </p:nvSpPr>
        <p:spPr>
          <a:xfrm>
            <a:off x="-50569"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55112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3_Section Header">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a:ext>
            </a:extLst>
          </a:blip>
          <a:srcRect l="14300" r="4462"/>
          <a:stretch/>
        </p:blipFill>
        <p:spPr>
          <a:xfrm>
            <a:off x="3924300" y="-16612"/>
            <a:ext cx="8267700" cy="6907138"/>
          </a:xfrm>
          <a:prstGeom prst="rect">
            <a:avLst/>
          </a:prstGeom>
        </p:spPr>
      </p:pic>
      <p:sp>
        <p:nvSpPr>
          <p:cNvPr id="8" name="TextBox 7"/>
          <p:cNvSpPr txBox="1"/>
          <p:nvPr/>
        </p:nvSpPr>
        <p:spPr>
          <a:xfrm>
            <a:off x="-50569"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84891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4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76913" y="0"/>
            <a:ext cx="8229601" cy="6872514"/>
          </a:xfrm>
          <a:prstGeom prst="rect">
            <a:avLst/>
          </a:prstGeom>
        </p:spPr>
      </p:pic>
      <p:sp>
        <p:nvSpPr>
          <p:cNvPr id="28" name="Rectangle 27"/>
          <p:cNvSpPr/>
          <p:nvPr/>
        </p:nvSpPr>
        <p:spPr>
          <a:xfrm>
            <a:off x="4001880" y="3560164"/>
            <a:ext cx="8190120" cy="3297836"/>
          </a:xfrm>
          <a:prstGeom prst="rect">
            <a:avLst/>
          </a:prstGeom>
          <a:gradFill>
            <a:gsLst>
              <a:gs pos="100000">
                <a:schemeClr val="tx1">
                  <a:alpha val="50000"/>
                </a:schemeClr>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p:cNvSpPr txBox="1"/>
          <p:nvPr/>
        </p:nvSpPr>
        <p:spPr>
          <a:xfrm>
            <a:off x="-50569"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p:nvPr>
        </p:nvSpPr>
        <p:spPr>
          <a:xfrm>
            <a:off x="365760" y="274320"/>
            <a:ext cx="3291840" cy="2057400"/>
          </a:xfrm>
        </p:spPr>
        <p:txBody>
          <a:bodyPr anchor="t"/>
          <a:lstStyle>
            <a:lvl1pPr algn="l">
              <a:defRPr sz="3600" b="0" cap="none" baseline="0">
                <a:solidFill>
                  <a:schemeClr val="bg1"/>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380249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43350" y="0"/>
            <a:ext cx="8248650" cy="6858000"/>
          </a:xfrm>
          <a:prstGeom prst="rect">
            <a:avLst/>
          </a:prstGeom>
        </p:spPr>
      </p:pic>
      <p:sp>
        <p:nvSpPr>
          <p:cNvPr id="8" name="TextBox 7"/>
          <p:cNvSpPr txBox="1"/>
          <p:nvPr/>
        </p:nvSpPr>
        <p:spPr>
          <a:xfrm>
            <a:off x="-50569"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70809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Section Header">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00500" y="5337"/>
            <a:ext cx="8248650" cy="6871714"/>
          </a:xfrm>
          <a:prstGeom prst="rect">
            <a:avLst/>
          </a:prstGeom>
        </p:spPr>
      </p:pic>
      <p:sp>
        <p:nvSpPr>
          <p:cNvPr id="8" name="TextBox 7"/>
          <p:cNvSpPr txBox="1"/>
          <p:nvPr/>
        </p:nvSpPr>
        <p:spPr>
          <a:xfrm>
            <a:off x="-50569"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151380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Section Header">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00500" y="0"/>
            <a:ext cx="8191500" cy="6858000"/>
          </a:xfrm>
          <a:prstGeom prst="rect">
            <a:avLst/>
          </a:prstGeom>
        </p:spPr>
      </p:pic>
      <p:sp>
        <p:nvSpPr>
          <p:cNvPr id="28" name="Rectangle 27"/>
          <p:cNvSpPr/>
          <p:nvPr/>
        </p:nvSpPr>
        <p:spPr>
          <a:xfrm>
            <a:off x="4059936" y="3560164"/>
            <a:ext cx="8132064" cy="3297836"/>
          </a:xfrm>
          <a:prstGeom prst="rect">
            <a:avLst/>
          </a:prstGeom>
          <a:gradFill>
            <a:gsLst>
              <a:gs pos="100000">
                <a:schemeClr val="tx1">
                  <a:alpha val="50000"/>
                </a:schemeClr>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p:cNvSpPr txBox="1"/>
          <p:nvPr/>
        </p:nvSpPr>
        <p:spPr>
          <a:xfrm>
            <a:off x="0"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35848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5_Section Header">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19550" y="0"/>
            <a:ext cx="8172450" cy="6858000"/>
          </a:xfrm>
          <a:prstGeom prst="rect">
            <a:avLst/>
          </a:prstGeom>
        </p:spPr>
      </p:pic>
      <p:sp>
        <p:nvSpPr>
          <p:cNvPr id="8" name="TextBox 7"/>
          <p:cNvSpPr txBox="1"/>
          <p:nvPr/>
        </p:nvSpPr>
        <p:spPr>
          <a:xfrm>
            <a:off x="-50569"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16395" y="6263564"/>
            <a:ext cx="959765" cy="360071"/>
          </a:xfrm>
          <a:prstGeom prst="rect">
            <a:avLst/>
          </a:prstGeom>
        </p:spPr>
      </p:pic>
    </p:spTree>
    <p:extLst>
      <p:ext uri="{BB962C8B-B14F-4D97-AF65-F5344CB8AC3E}">
        <p14:creationId xmlns:p14="http://schemas.microsoft.com/office/powerpoint/2010/main" val="238903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6" name="TextBox 15"/>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65760" y="1280160"/>
            <a:ext cx="1146048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11460480" cy="456882"/>
          </a:xfrm>
        </p:spPr>
        <p:txBody>
          <a:bodyPr/>
          <a:lstStyle>
            <a:lvl1pPr marL="0" indent="0">
              <a:buNone/>
              <a:defRPr sz="1800">
                <a:solidFill>
                  <a:schemeClr val="accent1"/>
                </a:solidFill>
              </a:defRPr>
            </a:lvl1pPr>
          </a:lstStyle>
          <a:p>
            <a:pPr lvl="0"/>
            <a:r>
              <a:rPr lang="en-US" dirty="0"/>
              <a:t>Subhead</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2" name="Freeform 11"/>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Tree>
    <p:extLst>
      <p:ext uri="{BB962C8B-B14F-4D97-AF65-F5344CB8AC3E}">
        <p14:creationId xmlns:p14="http://schemas.microsoft.com/office/powerpoint/2010/main" val="42537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8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57150"/>
            <a:ext cx="12192000" cy="6919284"/>
          </a:xfrm>
          <a:prstGeom prst="rect">
            <a:avLst/>
          </a:prstGeom>
        </p:spPr>
      </p:pic>
      <p:sp>
        <p:nvSpPr>
          <p:cNvPr id="2" name="Title 1"/>
          <p:cNvSpPr>
            <a:spLocks noGrp="1"/>
          </p:cNvSpPr>
          <p:nvPr>
            <p:ph type="ctrTitle" hasCustomPrompt="1"/>
          </p:nvPr>
        </p:nvSpPr>
        <p:spPr>
          <a:xfrm>
            <a:off x="356235" y="3396102"/>
            <a:ext cx="11460480" cy="1470025"/>
          </a:xfrm>
        </p:spPr>
        <p:txBody>
          <a:bodyPr anchor="t"/>
          <a:lstStyle>
            <a:lvl1pPr algn="l">
              <a:defRPr sz="4000" baseline="0">
                <a:solidFill>
                  <a:schemeClr val="bg1"/>
                </a:solidFill>
              </a:defRPr>
            </a:lvl1pPr>
          </a:lstStyle>
          <a:p>
            <a:r>
              <a:rPr lang="en-US" dirty="0"/>
              <a:t>Title Page with </a:t>
            </a:r>
            <a:br>
              <a:rPr lang="en-US" dirty="0"/>
            </a:br>
            <a:r>
              <a:rPr lang="en-US" dirty="0"/>
              <a:t>Two Line Headline</a:t>
            </a:r>
          </a:p>
        </p:txBody>
      </p:sp>
      <p:sp>
        <p:nvSpPr>
          <p:cNvPr id="3" name="Subtitle 2"/>
          <p:cNvSpPr>
            <a:spLocks noGrp="1"/>
          </p:cNvSpPr>
          <p:nvPr>
            <p:ph type="subTitle" idx="1" hasCustomPrompt="1"/>
          </p:nvPr>
        </p:nvSpPr>
        <p:spPr>
          <a:xfrm>
            <a:off x="365760" y="5029200"/>
            <a:ext cx="11460480" cy="1097280"/>
          </a:xfr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a:p>
            <a:r>
              <a:rPr lang="en-US" dirty="0"/>
              <a:t>Title</a:t>
            </a:r>
          </a:p>
        </p:txBody>
      </p:sp>
      <p:sp>
        <p:nvSpPr>
          <p:cNvPr id="5" name="Footer Placeholder 4"/>
          <p:cNvSpPr>
            <a:spLocks noGrp="1"/>
          </p:cNvSpPr>
          <p:nvPr>
            <p:ph type="ftr" sz="quarter" idx="11"/>
          </p:nvPr>
        </p:nvSpPr>
        <p:spPr>
          <a:xfrm>
            <a:off x="365760" y="6431300"/>
            <a:ext cx="1998133" cy="274320"/>
          </a:xfrm>
        </p:spPr>
        <p:txBody>
          <a:bodyPr/>
          <a:lstStyle>
            <a:lvl1pPr>
              <a:defRPr>
                <a:solidFill>
                  <a:schemeClr val="bg1"/>
                </a:solidFill>
              </a:defRPr>
            </a:lvl1pPr>
          </a:lstStyle>
          <a:p>
            <a:endParaRPr lang="en-GB"/>
          </a:p>
        </p:txBody>
      </p:sp>
      <p:sp>
        <p:nvSpPr>
          <p:cNvPr id="17" name="Date Placeholder 3"/>
          <p:cNvSpPr>
            <a:spLocks noGrp="1"/>
          </p:cNvSpPr>
          <p:nvPr>
            <p:ph type="dt" sz="half" idx="2"/>
          </p:nvPr>
        </p:nvSpPr>
        <p:spPr>
          <a:xfrm>
            <a:off x="365759" y="274320"/>
            <a:ext cx="3048000" cy="274320"/>
          </a:xfrm>
          <a:prstGeom prst="rect">
            <a:avLst/>
          </a:prstGeom>
        </p:spPr>
        <p:txBody>
          <a:bodyPr vert="horz" lIns="0" tIns="45720" rIns="0" bIns="45720" rtlCol="0" anchor="b"/>
          <a:lstStyle>
            <a:lvl1pPr>
              <a:defRPr lang="en-US" sz="1200" smtClean="0">
                <a:solidFill>
                  <a:schemeClr val="bg1"/>
                </a:solidFill>
              </a:defRPr>
            </a:lvl1pPr>
          </a:lstStyle>
          <a:p>
            <a:fld id="{0EE46AF3-C704-40AD-BE71-DB15C1783006}" type="datetimeFigureOut">
              <a:rPr lang="en-GB" smtClean="0"/>
              <a:t>02/03/2018</a:t>
            </a:fld>
            <a:endParaRPr lang="en-GB"/>
          </a:p>
        </p:txBody>
      </p:sp>
      <p:sp>
        <p:nvSpPr>
          <p:cNvPr id="11" name="Freeform 10"/>
          <p:cNvSpPr>
            <a:spLocks noEditPoints="1"/>
          </p:cNvSpPr>
          <p:nvPr/>
        </p:nvSpPr>
        <p:spPr bwMode="auto">
          <a:xfrm>
            <a:off x="10915779"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Tree>
    <p:extLst>
      <p:ext uri="{BB962C8B-B14F-4D97-AF65-F5344CB8AC3E}">
        <p14:creationId xmlns:p14="http://schemas.microsoft.com/office/powerpoint/2010/main" val="85446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6" name="TextBox 15"/>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65760" y="1280160"/>
            <a:ext cx="1146048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11460480" cy="456882"/>
          </a:xfrm>
        </p:spPr>
        <p:txBody>
          <a:bodyPr/>
          <a:lstStyle>
            <a:lvl1pPr marL="0" indent="0">
              <a:buNone/>
              <a:defRPr sz="1800">
                <a:solidFill>
                  <a:schemeClr val="accent1"/>
                </a:solidFill>
              </a:defRPr>
            </a:lvl1pPr>
          </a:lstStyle>
          <a:p>
            <a:pPr lvl="0"/>
            <a:r>
              <a:rPr lang="en-US" dirty="0"/>
              <a:t>Subhead</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2" name="Freeform 11"/>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Tree>
    <p:extLst>
      <p:ext uri="{BB962C8B-B14F-4D97-AF65-F5344CB8AC3E}">
        <p14:creationId xmlns:p14="http://schemas.microsoft.com/office/powerpoint/2010/main" val="211573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3" name="TextBox 12"/>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p:nvPr>
        </p:nvSpPr>
        <p:spPr>
          <a:xfrm>
            <a:off x="365760" y="274638"/>
            <a:ext cx="11460480" cy="5486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280160"/>
            <a:ext cx="54864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9840" y="1280160"/>
            <a:ext cx="54864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9" name="Text Placeholder 7"/>
          <p:cNvSpPr>
            <a:spLocks noGrp="1"/>
          </p:cNvSpPr>
          <p:nvPr>
            <p:ph type="body" sz="quarter" idx="13" hasCustomPrompt="1"/>
          </p:nvPr>
        </p:nvSpPr>
        <p:spPr>
          <a:xfrm>
            <a:off x="365760" y="823279"/>
            <a:ext cx="11460480" cy="456882"/>
          </a:xfrm>
        </p:spPr>
        <p:txBody>
          <a:bodyPr/>
          <a:lstStyle>
            <a:lvl1pPr marL="0" indent="0">
              <a:buNone/>
              <a:defRPr sz="1800">
                <a:solidFill>
                  <a:schemeClr val="accent1"/>
                </a:solidFill>
              </a:defRPr>
            </a:lvl1pPr>
          </a:lstStyle>
          <a:p>
            <a:pPr lvl="0"/>
            <a:r>
              <a:rPr lang="en-US" dirty="0"/>
              <a:t>Subhead</a:t>
            </a:r>
          </a:p>
        </p:txBody>
      </p:sp>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7" name="Freeform 16"/>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Tree>
    <p:extLst>
      <p:ext uri="{BB962C8B-B14F-4D97-AF65-F5344CB8AC3E}">
        <p14:creationId xmlns:p14="http://schemas.microsoft.com/office/powerpoint/2010/main" val="22345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5" name="TextBox 14"/>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p:nvPr>
        </p:nvSpPr>
        <p:spPr>
          <a:xfrm>
            <a:off x="365760" y="274638"/>
            <a:ext cx="11460480" cy="54864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280160"/>
            <a:ext cx="5486400" cy="457200"/>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65760" y="1919922"/>
            <a:ext cx="5486400"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280160"/>
            <a:ext cx="5486400" cy="457200"/>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39840" y="1919922"/>
            <a:ext cx="5486400"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lvl1pPr>
              <a:defRPr>
                <a:solidFill>
                  <a:schemeClr val="bg1"/>
                </a:solidFill>
              </a:defRPr>
            </a:lvl1pPr>
          </a:lstStyle>
          <a:p>
            <a:endParaRPr lang="en-GB"/>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11" name="Text Placeholder 7"/>
          <p:cNvSpPr>
            <a:spLocks noGrp="1"/>
          </p:cNvSpPr>
          <p:nvPr>
            <p:ph type="body" sz="quarter" idx="13" hasCustomPrompt="1"/>
          </p:nvPr>
        </p:nvSpPr>
        <p:spPr>
          <a:xfrm>
            <a:off x="365760" y="823279"/>
            <a:ext cx="11460480" cy="456882"/>
          </a:xfrm>
        </p:spPr>
        <p:txBody>
          <a:bodyPr/>
          <a:lstStyle>
            <a:lvl1pPr marL="0" indent="0">
              <a:buNone/>
              <a:defRPr sz="1800">
                <a:solidFill>
                  <a:schemeClr val="accent1"/>
                </a:solidFill>
              </a:defRPr>
            </a:lvl1pPr>
          </a:lstStyle>
          <a:p>
            <a:pPr lvl="0"/>
            <a:r>
              <a:rPr lang="en-US" dirty="0"/>
              <a:t>Subhead</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8" name="Freeform 17"/>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Tree>
    <p:extLst>
      <p:ext uri="{BB962C8B-B14F-4D97-AF65-F5344CB8AC3E}">
        <p14:creationId xmlns:p14="http://schemas.microsoft.com/office/powerpoint/2010/main" val="299121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TextBox 10"/>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GB"/>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7" name="Text Placeholder 7"/>
          <p:cNvSpPr>
            <a:spLocks noGrp="1"/>
          </p:cNvSpPr>
          <p:nvPr>
            <p:ph type="body" sz="quarter" idx="13" hasCustomPrompt="1"/>
          </p:nvPr>
        </p:nvSpPr>
        <p:spPr>
          <a:xfrm>
            <a:off x="365760" y="823279"/>
            <a:ext cx="11460480" cy="456882"/>
          </a:xfrm>
        </p:spPr>
        <p:txBody>
          <a:bodyPr/>
          <a:lstStyle>
            <a:lvl1pPr marL="0" indent="0">
              <a:buNone/>
              <a:defRPr sz="1800">
                <a:solidFill>
                  <a:schemeClr val="accent1"/>
                </a:solidFill>
              </a:defRPr>
            </a:lvl1pPr>
          </a:lstStyle>
          <a:p>
            <a:pPr lvl="0"/>
            <a:r>
              <a:rPr lang="en-US" dirty="0"/>
              <a:t>Subhead</a:t>
            </a:r>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4" name="Freeform 13"/>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Tree>
    <p:extLst>
      <p:ext uri="{BB962C8B-B14F-4D97-AF65-F5344CB8AC3E}">
        <p14:creationId xmlns:p14="http://schemas.microsoft.com/office/powerpoint/2010/main" val="246105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No Blue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65760" y="1280160"/>
            <a:ext cx="1146048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11460480" cy="456882"/>
          </a:xfrm>
        </p:spPr>
        <p:txBody>
          <a:bodyPr/>
          <a:lstStyle>
            <a:lvl1pPr marL="0" indent="0">
              <a:buNone/>
              <a:defRPr sz="1800">
                <a:solidFill>
                  <a:schemeClr val="accent1"/>
                </a:solidFill>
              </a:defRPr>
            </a:lvl1pPr>
          </a:lstStyle>
          <a:p>
            <a:pPr lvl="0"/>
            <a:r>
              <a:rPr lang="en-US" dirty="0"/>
              <a:t>Subhead</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1" name="Freeform 10"/>
          <p:cNvSpPr>
            <a:spLocks noEditPoints="1"/>
          </p:cNvSpPr>
          <p:nvPr/>
        </p:nvSpPr>
        <p:spPr bwMode="auto">
          <a:xfrm>
            <a:off x="10925304" y="6257423"/>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Tree>
    <p:extLst>
      <p:ext uri="{BB962C8B-B14F-4D97-AF65-F5344CB8AC3E}">
        <p14:creationId xmlns:p14="http://schemas.microsoft.com/office/powerpoint/2010/main" val="250867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1_Section Header">
    <p:spTree>
      <p:nvGrpSpPr>
        <p:cNvPr id="1" name=""/>
        <p:cNvGrpSpPr/>
        <p:nvPr/>
      </p:nvGrpSpPr>
      <p:grpSpPr>
        <a:xfrm>
          <a:off x="0" y="0"/>
          <a:ext cx="0" cy="0"/>
          <a:chOff x="0" y="0"/>
          <a:chExt cx="0" cy="0"/>
        </a:xfrm>
      </p:grpSpPr>
      <p:sp>
        <p:nvSpPr>
          <p:cNvPr id="8" name="TextBox 7"/>
          <p:cNvSpPr txBox="1"/>
          <p:nvPr/>
        </p:nvSpPr>
        <p:spPr>
          <a:xfrm>
            <a:off x="-50569"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6475" y="6227044"/>
            <a:ext cx="959765" cy="360071"/>
          </a:xfrm>
          <a:prstGeom prst="rect">
            <a:avLst/>
          </a:prstGeom>
        </p:spPr>
      </p:pic>
    </p:spTree>
    <p:extLst>
      <p:ext uri="{BB962C8B-B14F-4D97-AF65-F5344CB8AC3E}">
        <p14:creationId xmlns:p14="http://schemas.microsoft.com/office/powerpoint/2010/main" val="284444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8_Title and Content w/ Image">
    <p:spTree>
      <p:nvGrpSpPr>
        <p:cNvPr id="1" name=""/>
        <p:cNvGrpSpPr/>
        <p:nvPr/>
      </p:nvGrpSpPr>
      <p:grpSpPr>
        <a:xfrm>
          <a:off x="0" y="0"/>
          <a:ext cx="0" cy="0"/>
          <a:chOff x="0" y="0"/>
          <a:chExt cx="0" cy="0"/>
        </a:xfrm>
      </p:grpSpPr>
      <p:sp>
        <p:nvSpPr>
          <p:cNvPr id="16" name="TextBox 15"/>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Tree>
    <p:extLst>
      <p:ext uri="{BB962C8B-B14F-4D97-AF65-F5344CB8AC3E}">
        <p14:creationId xmlns:p14="http://schemas.microsoft.com/office/powerpoint/2010/main" val="312991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w/ Image">
    <p:spTree>
      <p:nvGrpSpPr>
        <p:cNvPr id="1" name=""/>
        <p:cNvGrpSpPr/>
        <p:nvPr/>
      </p:nvGrpSpPr>
      <p:grpSpPr>
        <a:xfrm>
          <a:off x="0" y="0"/>
          <a:ext cx="0" cy="0"/>
          <a:chOff x="0" y="0"/>
          <a:chExt cx="0" cy="0"/>
        </a:xfrm>
      </p:grpSpPr>
      <p:sp>
        <p:nvSpPr>
          <p:cNvPr id="16" name="TextBox 15"/>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7905750" y="-38100"/>
            <a:ext cx="4305300" cy="5972640"/>
          </a:xfrm>
          <a:prstGeom prst="rect">
            <a:avLst/>
          </a:prstGeom>
        </p:spPr>
      </p:pic>
    </p:spTree>
    <p:extLst>
      <p:ext uri="{BB962C8B-B14F-4D97-AF65-F5344CB8AC3E}">
        <p14:creationId xmlns:p14="http://schemas.microsoft.com/office/powerpoint/2010/main" val="32822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Title and Content w/ Image">
    <p:spTree>
      <p:nvGrpSpPr>
        <p:cNvPr id="1" name=""/>
        <p:cNvGrpSpPr/>
        <p:nvPr/>
      </p:nvGrpSpPr>
      <p:grpSpPr>
        <a:xfrm>
          <a:off x="0" y="0"/>
          <a:ext cx="0" cy="0"/>
          <a:chOff x="0" y="0"/>
          <a:chExt cx="0" cy="0"/>
        </a:xfrm>
      </p:grpSpPr>
      <p:sp>
        <p:nvSpPr>
          <p:cNvPr id="16" name="TextBox 15"/>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10285" y="-14514"/>
            <a:ext cx="4281715" cy="5964967"/>
          </a:xfrm>
          <a:prstGeom prst="rect">
            <a:avLst/>
          </a:prstGeom>
        </p:spPr>
      </p:pic>
    </p:spTree>
    <p:extLst>
      <p:ext uri="{BB962C8B-B14F-4D97-AF65-F5344CB8AC3E}">
        <p14:creationId xmlns:p14="http://schemas.microsoft.com/office/powerpoint/2010/main" val="412052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2_Title and Content w/ Image">
    <p:spTree>
      <p:nvGrpSpPr>
        <p:cNvPr id="1" name=""/>
        <p:cNvGrpSpPr/>
        <p:nvPr/>
      </p:nvGrpSpPr>
      <p:grpSpPr>
        <a:xfrm>
          <a:off x="0" y="0"/>
          <a:ext cx="0" cy="0"/>
          <a:chOff x="0" y="0"/>
          <a:chExt cx="0" cy="0"/>
        </a:xfrm>
      </p:grpSpPr>
      <p:sp>
        <p:nvSpPr>
          <p:cNvPr id="16" name="TextBox 15"/>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81720" y="0"/>
            <a:ext cx="4210280" cy="5964967"/>
          </a:xfrm>
          <a:prstGeom prst="rect">
            <a:avLst/>
          </a:prstGeom>
        </p:spPr>
      </p:pic>
    </p:spTree>
    <p:extLst>
      <p:ext uri="{BB962C8B-B14F-4D97-AF65-F5344CB8AC3E}">
        <p14:creationId xmlns:p14="http://schemas.microsoft.com/office/powerpoint/2010/main" val="190795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14300"/>
            <a:ext cx="12192000" cy="6991350"/>
          </a:xfrm>
          <a:prstGeom prst="rect">
            <a:avLst/>
          </a:prstGeom>
        </p:spPr>
      </p:pic>
      <p:sp>
        <p:nvSpPr>
          <p:cNvPr id="2" name="Title 1"/>
          <p:cNvSpPr>
            <a:spLocks noGrp="1"/>
          </p:cNvSpPr>
          <p:nvPr>
            <p:ph type="ctrTitle" hasCustomPrompt="1"/>
          </p:nvPr>
        </p:nvSpPr>
        <p:spPr>
          <a:xfrm>
            <a:off x="356235" y="3396102"/>
            <a:ext cx="11460480" cy="1470025"/>
          </a:xfrm>
        </p:spPr>
        <p:txBody>
          <a:bodyPr anchor="t"/>
          <a:lstStyle>
            <a:lvl1pPr algn="l">
              <a:defRPr sz="4000" baseline="0">
                <a:solidFill>
                  <a:schemeClr val="bg1"/>
                </a:solidFill>
              </a:defRPr>
            </a:lvl1pPr>
          </a:lstStyle>
          <a:p>
            <a:r>
              <a:rPr lang="en-US" dirty="0"/>
              <a:t>Title Page with </a:t>
            </a:r>
            <a:br>
              <a:rPr lang="en-US" dirty="0"/>
            </a:br>
            <a:r>
              <a:rPr lang="en-US" dirty="0"/>
              <a:t>Two Line Headline</a:t>
            </a:r>
          </a:p>
        </p:txBody>
      </p:sp>
      <p:sp>
        <p:nvSpPr>
          <p:cNvPr id="3" name="Subtitle 2"/>
          <p:cNvSpPr>
            <a:spLocks noGrp="1"/>
          </p:cNvSpPr>
          <p:nvPr>
            <p:ph type="subTitle" idx="1" hasCustomPrompt="1"/>
          </p:nvPr>
        </p:nvSpPr>
        <p:spPr>
          <a:xfrm>
            <a:off x="365760" y="5029200"/>
            <a:ext cx="11460480" cy="1097280"/>
          </a:xfr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a:p>
            <a:r>
              <a:rPr lang="en-US" dirty="0"/>
              <a:t>Title</a:t>
            </a:r>
          </a:p>
        </p:txBody>
      </p:sp>
      <p:sp>
        <p:nvSpPr>
          <p:cNvPr id="5" name="Footer Placeholder 4"/>
          <p:cNvSpPr>
            <a:spLocks noGrp="1"/>
          </p:cNvSpPr>
          <p:nvPr>
            <p:ph type="ftr" sz="quarter" idx="11"/>
          </p:nvPr>
        </p:nvSpPr>
        <p:spPr>
          <a:xfrm>
            <a:off x="365760" y="6431300"/>
            <a:ext cx="1998133" cy="274320"/>
          </a:xfrm>
        </p:spPr>
        <p:txBody>
          <a:bodyPr/>
          <a:lstStyle>
            <a:lvl1pPr>
              <a:defRPr>
                <a:solidFill>
                  <a:schemeClr val="bg1"/>
                </a:solidFill>
              </a:defRPr>
            </a:lvl1pPr>
          </a:lstStyle>
          <a:p>
            <a:endParaRPr lang="en-GB"/>
          </a:p>
        </p:txBody>
      </p:sp>
      <p:sp>
        <p:nvSpPr>
          <p:cNvPr id="17" name="Date Placeholder 3"/>
          <p:cNvSpPr>
            <a:spLocks noGrp="1"/>
          </p:cNvSpPr>
          <p:nvPr>
            <p:ph type="dt" sz="half" idx="2"/>
          </p:nvPr>
        </p:nvSpPr>
        <p:spPr>
          <a:xfrm>
            <a:off x="365759" y="274320"/>
            <a:ext cx="3048000" cy="274320"/>
          </a:xfrm>
          <a:prstGeom prst="rect">
            <a:avLst/>
          </a:prstGeom>
        </p:spPr>
        <p:txBody>
          <a:bodyPr vert="horz" lIns="0" tIns="45720" rIns="0" bIns="45720" rtlCol="0" anchor="b"/>
          <a:lstStyle>
            <a:lvl1pPr>
              <a:defRPr lang="en-US" sz="1200" smtClean="0">
                <a:solidFill>
                  <a:schemeClr val="bg1"/>
                </a:solidFill>
              </a:defRPr>
            </a:lvl1pPr>
          </a:lstStyle>
          <a:p>
            <a:fld id="{0EE46AF3-C704-40AD-BE71-DB15C1783006}" type="datetimeFigureOut">
              <a:rPr lang="en-GB" smtClean="0"/>
              <a:t>02/03/2018</a:t>
            </a:fld>
            <a:endParaRPr lang="en-GB"/>
          </a:p>
        </p:txBody>
      </p:sp>
      <p:sp>
        <p:nvSpPr>
          <p:cNvPr id="11" name="Freeform 10"/>
          <p:cNvSpPr>
            <a:spLocks noEditPoints="1"/>
          </p:cNvSpPr>
          <p:nvPr/>
        </p:nvSpPr>
        <p:spPr bwMode="auto">
          <a:xfrm>
            <a:off x="10915779"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Tree>
    <p:extLst>
      <p:ext uri="{BB962C8B-B14F-4D97-AF65-F5344CB8AC3E}">
        <p14:creationId xmlns:p14="http://schemas.microsoft.com/office/powerpoint/2010/main" val="15624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6_Title and Content w/ Image">
    <p:spTree>
      <p:nvGrpSpPr>
        <p:cNvPr id="1" name=""/>
        <p:cNvGrpSpPr/>
        <p:nvPr/>
      </p:nvGrpSpPr>
      <p:grpSpPr>
        <a:xfrm>
          <a:off x="0" y="0"/>
          <a:ext cx="0" cy="0"/>
          <a:chOff x="0" y="0"/>
          <a:chExt cx="0" cy="0"/>
        </a:xfrm>
      </p:grpSpPr>
      <p:sp>
        <p:nvSpPr>
          <p:cNvPr id="16" name="TextBox 15"/>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83542" y="0"/>
            <a:ext cx="4189408" cy="5943600"/>
          </a:xfrm>
          <a:prstGeom prst="rect">
            <a:avLst/>
          </a:prstGeom>
        </p:spPr>
      </p:pic>
    </p:spTree>
    <p:extLst>
      <p:ext uri="{BB962C8B-B14F-4D97-AF65-F5344CB8AC3E}">
        <p14:creationId xmlns:p14="http://schemas.microsoft.com/office/powerpoint/2010/main" val="219111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Title and Content w/ Image">
    <p:spTree>
      <p:nvGrpSpPr>
        <p:cNvPr id="1" name=""/>
        <p:cNvGrpSpPr/>
        <p:nvPr/>
      </p:nvGrpSpPr>
      <p:grpSpPr>
        <a:xfrm>
          <a:off x="0" y="0"/>
          <a:ext cx="0" cy="0"/>
          <a:chOff x="0" y="0"/>
          <a:chExt cx="0" cy="0"/>
        </a:xfrm>
      </p:grpSpPr>
      <p:sp>
        <p:nvSpPr>
          <p:cNvPr id="16" name="TextBox 15"/>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77200" y="0"/>
            <a:ext cx="4114799" cy="5934540"/>
          </a:xfrm>
          <a:prstGeom prst="rect">
            <a:avLst/>
          </a:prstGeom>
        </p:spPr>
      </p:pic>
    </p:spTree>
    <p:extLst>
      <p:ext uri="{BB962C8B-B14F-4D97-AF65-F5344CB8AC3E}">
        <p14:creationId xmlns:p14="http://schemas.microsoft.com/office/powerpoint/2010/main" val="147007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_Title and Content w/ Image">
    <p:spTree>
      <p:nvGrpSpPr>
        <p:cNvPr id="1" name=""/>
        <p:cNvGrpSpPr/>
        <p:nvPr/>
      </p:nvGrpSpPr>
      <p:grpSpPr>
        <a:xfrm>
          <a:off x="0" y="0"/>
          <a:ext cx="0" cy="0"/>
          <a:chOff x="0" y="0"/>
          <a:chExt cx="0" cy="0"/>
        </a:xfrm>
      </p:grpSpPr>
      <p:sp>
        <p:nvSpPr>
          <p:cNvPr id="16" name="TextBox 15"/>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4" name="Picture 3"/>
          <p:cNvPicPr>
            <a:picLocks noChangeAspect="1"/>
          </p:cNvPicPr>
          <p:nvPr/>
        </p:nvPicPr>
        <p:blipFill>
          <a:blip r:embed="rId3" cstate="email">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a:ext>
            </a:extLst>
          </a:blip>
          <a:stretch>
            <a:fillRect/>
          </a:stretch>
        </p:blipFill>
        <p:spPr>
          <a:xfrm>
            <a:off x="8191500" y="-19050"/>
            <a:ext cx="4000500" cy="6000750"/>
          </a:xfrm>
          <a:prstGeom prst="rect">
            <a:avLst/>
          </a:prstGeom>
        </p:spPr>
      </p:pic>
    </p:spTree>
    <p:extLst>
      <p:ext uri="{BB962C8B-B14F-4D97-AF65-F5344CB8AC3E}">
        <p14:creationId xmlns:p14="http://schemas.microsoft.com/office/powerpoint/2010/main" val="307931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Title and Content w/ Image">
    <p:spTree>
      <p:nvGrpSpPr>
        <p:cNvPr id="1" name=""/>
        <p:cNvGrpSpPr/>
        <p:nvPr/>
      </p:nvGrpSpPr>
      <p:grpSpPr>
        <a:xfrm>
          <a:off x="0" y="0"/>
          <a:ext cx="0" cy="0"/>
          <a:chOff x="0" y="0"/>
          <a:chExt cx="0" cy="0"/>
        </a:xfrm>
      </p:grpSpPr>
      <p:sp>
        <p:nvSpPr>
          <p:cNvPr id="16" name="TextBox 15"/>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81951" y="-19050"/>
            <a:ext cx="4206240" cy="5953590"/>
          </a:xfrm>
          <a:prstGeom prst="rect">
            <a:avLst/>
          </a:prstGeom>
        </p:spPr>
      </p:pic>
    </p:spTree>
    <p:extLst>
      <p:ext uri="{BB962C8B-B14F-4D97-AF65-F5344CB8AC3E}">
        <p14:creationId xmlns:p14="http://schemas.microsoft.com/office/powerpoint/2010/main" val="35937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Title and Content w/ Image">
    <p:spTree>
      <p:nvGrpSpPr>
        <p:cNvPr id="1" name=""/>
        <p:cNvGrpSpPr/>
        <p:nvPr/>
      </p:nvGrpSpPr>
      <p:grpSpPr>
        <a:xfrm>
          <a:off x="0" y="0"/>
          <a:ext cx="0" cy="0"/>
          <a:chOff x="0" y="0"/>
          <a:chExt cx="0" cy="0"/>
        </a:xfrm>
      </p:grpSpPr>
      <p:sp>
        <p:nvSpPr>
          <p:cNvPr id="16" name="TextBox 15"/>
          <p:cNvSpPr txBox="1"/>
          <p:nvPr/>
        </p:nvSpPr>
        <p:spPr>
          <a:xfrm>
            <a:off x="0" y="5943600"/>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63823" y="4128"/>
            <a:ext cx="4028177" cy="5939472"/>
          </a:xfrm>
          <a:prstGeom prst="rect">
            <a:avLst/>
          </a:prstGeom>
        </p:spPr>
      </p:pic>
    </p:spTree>
    <p:extLst>
      <p:ext uri="{BB962C8B-B14F-4D97-AF65-F5344CB8AC3E}">
        <p14:creationId xmlns:p14="http://schemas.microsoft.com/office/powerpoint/2010/main" val="243614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and Content w/ Image">
    <p:spTree>
      <p:nvGrpSpPr>
        <p:cNvPr id="1" name=""/>
        <p:cNvGrpSpPr/>
        <p:nvPr/>
      </p:nvGrpSpPr>
      <p:grpSpPr>
        <a:xfrm>
          <a:off x="0" y="0"/>
          <a:ext cx="0" cy="0"/>
          <a:chOff x="0" y="0"/>
          <a:chExt cx="0" cy="0"/>
        </a:xfrm>
      </p:grpSpPr>
      <p:sp>
        <p:nvSpPr>
          <p:cNvPr id="16" name="TextBox 15"/>
          <p:cNvSpPr txBox="1"/>
          <p:nvPr/>
        </p:nvSpPr>
        <p:spPr>
          <a:xfrm>
            <a:off x="9939" y="5953539"/>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20049" y="-57150"/>
            <a:ext cx="4191001" cy="6010689"/>
          </a:xfrm>
          <a:prstGeom prst="rect">
            <a:avLst/>
          </a:prstGeom>
        </p:spPr>
      </p:pic>
    </p:spTree>
    <p:extLst>
      <p:ext uri="{BB962C8B-B14F-4D97-AF65-F5344CB8AC3E}">
        <p14:creationId xmlns:p14="http://schemas.microsoft.com/office/powerpoint/2010/main" val="116136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_Title and Content w/ Image">
    <p:spTree>
      <p:nvGrpSpPr>
        <p:cNvPr id="1" name=""/>
        <p:cNvGrpSpPr/>
        <p:nvPr/>
      </p:nvGrpSpPr>
      <p:grpSpPr>
        <a:xfrm>
          <a:off x="0" y="0"/>
          <a:ext cx="0" cy="0"/>
          <a:chOff x="0" y="0"/>
          <a:chExt cx="0" cy="0"/>
        </a:xfrm>
      </p:grpSpPr>
      <p:sp>
        <p:nvSpPr>
          <p:cNvPr id="16" name="TextBox 15"/>
          <p:cNvSpPr txBox="1"/>
          <p:nvPr/>
        </p:nvSpPr>
        <p:spPr>
          <a:xfrm>
            <a:off x="9939" y="5953539"/>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20050" y="-19050"/>
            <a:ext cx="4171950" cy="5991638"/>
          </a:xfrm>
          <a:prstGeom prst="rect">
            <a:avLst/>
          </a:prstGeom>
        </p:spPr>
      </p:pic>
    </p:spTree>
    <p:extLst>
      <p:ext uri="{BB962C8B-B14F-4D97-AF65-F5344CB8AC3E}">
        <p14:creationId xmlns:p14="http://schemas.microsoft.com/office/powerpoint/2010/main" val="302894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9_Title and Content w/ Image">
    <p:spTree>
      <p:nvGrpSpPr>
        <p:cNvPr id="1" name=""/>
        <p:cNvGrpSpPr/>
        <p:nvPr/>
      </p:nvGrpSpPr>
      <p:grpSpPr>
        <a:xfrm>
          <a:off x="0" y="0"/>
          <a:ext cx="0" cy="0"/>
          <a:chOff x="0" y="0"/>
          <a:chExt cx="0" cy="0"/>
        </a:xfrm>
      </p:grpSpPr>
      <p:sp>
        <p:nvSpPr>
          <p:cNvPr id="16" name="TextBox 15"/>
          <p:cNvSpPr txBox="1"/>
          <p:nvPr/>
        </p:nvSpPr>
        <p:spPr>
          <a:xfrm>
            <a:off x="9939" y="5953539"/>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91500" y="-10358"/>
            <a:ext cx="4000500" cy="5999679"/>
          </a:xfrm>
          <a:prstGeom prst="rect">
            <a:avLst/>
          </a:prstGeom>
        </p:spPr>
      </p:pic>
    </p:spTree>
    <p:extLst>
      <p:ext uri="{BB962C8B-B14F-4D97-AF65-F5344CB8AC3E}">
        <p14:creationId xmlns:p14="http://schemas.microsoft.com/office/powerpoint/2010/main" val="315203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0_Title and Content w/ Image">
    <p:spTree>
      <p:nvGrpSpPr>
        <p:cNvPr id="1" name=""/>
        <p:cNvGrpSpPr/>
        <p:nvPr/>
      </p:nvGrpSpPr>
      <p:grpSpPr>
        <a:xfrm>
          <a:off x="0" y="0"/>
          <a:ext cx="0" cy="0"/>
          <a:chOff x="0" y="0"/>
          <a:chExt cx="0" cy="0"/>
        </a:xfrm>
      </p:grpSpPr>
      <p:sp>
        <p:nvSpPr>
          <p:cNvPr id="16" name="TextBox 15"/>
          <p:cNvSpPr txBox="1"/>
          <p:nvPr/>
        </p:nvSpPr>
        <p:spPr>
          <a:xfrm>
            <a:off x="9939" y="5953539"/>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58150" y="-38259"/>
            <a:ext cx="4152900" cy="6004560"/>
          </a:xfrm>
          <a:prstGeom prst="rect">
            <a:avLst/>
          </a:prstGeom>
        </p:spPr>
      </p:pic>
    </p:spTree>
    <p:extLst>
      <p:ext uri="{BB962C8B-B14F-4D97-AF65-F5344CB8AC3E}">
        <p14:creationId xmlns:p14="http://schemas.microsoft.com/office/powerpoint/2010/main" val="345553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5_Title and Content w/ Image">
    <p:spTree>
      <p:nvGrpSpPr>
        <p:cNvPr id="1" name=""/>
        <p:cNvGrpSpPr/>
        <p:nvPr/>
      </p:nvGrpSpPr>
      <p:grpSpPr>
        <a:xfrm>
          <a:off x="0" y="0"/>
          <a:ext cx="0" cy="0"/>
          <a:chOff x="0" y="0"/>
          <a:chExt cx="0" cy="0"/>
        </a:xfrm>
      </p:grpSpPr>
      <p:sp>
        <p:nvSpPr>
          <p:cNvPr id="16" name="TextBox 15"/>
          <p:cNvSpPr txBox="1"/>
          <p:nvPr/>
        </p:nvSpPr>
        <p:spPr>
          <a:xfrm>
            <a:off x="9939" y="5953539"/>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62900" y="0"/>
            <a:ext cx="4248150" cy="5983648"/>
          </a:xfrm>
          <a:prstGeom prst="rect">
            <a:avLst/>
          </a:prstGeom>
        </p:spPr>
      </p:pic>
    </p:spTree>
    <p:extLst>
      <p:ext uri="{BB962C8B-B14F-4D97-AF65-F5344CB8AC3E}">
        <p14:creationId xmlns:p14="http://schemas.microsoft.com/office/powerpoint/2010/main" val="372572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20" y="-133350"/>
            <a:ext cx="12192000" cy="6991350"/>
          </a:xfrm>
          <a:prstGeom prst="rect">
            <a:avLst/>
          </a:prstGeom>
        </p:spPr>
      </p:pic>
      <p:sp>
        <p:nvSpPr>
          <p:cNvPr id="3" name="Subtitle 2"/>
          <p:cNvSpPr>
            <a:spLocks noGrp="1"/>
          </p:cNvSpPr>
          <p:nvPr>
            <p:ph type="subTitle" idx="1" hasCustomPrompt="1"/>
          </p:nvPr>
        </p:nvSpPr>
        <p:spPr>
          <a:xfrm>
            <a:off x="373380" y="5479727"/>
            <a:ext cx="11460480" cy="703943"/>
          </a:xfr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a:p>
            <a:r>
              <a:rPr lang="en-US" dirty="0"/>
              <a:t>Title</a:t>
            </a:r>
          </a:p>
          <a:p>
            <a:endParaRPr lang="en-US" dirty="0"/>
          </a:p>
        </p:txBody>
      </p:sp>
      <p:sp>
        <p:nvSpPr>
          <p:cNvPr id="5" name="Footer Placeholder 4"/>
          <p:cNvSpPr>
            <a:spLocks noGrp="1"/>
          </p:cNvSpPr>
          <p:nvPr>
            <p:ph type="ftr" sz="quarter" idx="11"/>
          </p:nvPr>
        </p:nvSpPr>
        <p:spPr>
          <a:xfrm>
            <a:off x="365760" y="6431300"/>
            <a:ext cx="1998133" cy="274320"/>
          </a:xfrm>
        </p:spPr>
        <p:txBody>
          <a:bodyPr/>
          <a:lstStyle>
            <a:lvl1pPr>
              <a:defRPr>
                <a:solidFill>
                  <a:schemeClr val="bg1"/>
                </a:solidFill>
              </a:defRPr>
            </a:lvl1pPr>
          </a:lstStyle>
          <a:p>
            <a:endParaRPr lang="en-GB"/>
          </a:p>
        </p:txBody>
      </p:sp>
      <p:sp>
        <p:nvSpPr>
          <p:cNvPr id="11" name="Freeform 10"/>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2" name="Title 1"/>
          <p:cNvSpPr>
            <a:spLocks noGrp="1"/>
          </p:cNvSpPr>
          <p:nvPr>
            <p:ph type="ctrTitle" hasCustomPrompt="1"/>
          </p:nvPr>
        </p:nvSpPr>
        <p:spPr>
          <a:xfrm>
            <a:off x="365759" y="3589866"/>
            <a:ext cx="11460480" cy="1470025"/>
          </a:xfrm>
        </p:spPr>
        <p:txBody>
          <a:bodyPr anchor="t"/>
          <a:lstStyle>
            <a:lvl1pPr algn="l">
              <a:defRPr sz="4000" baseline="0">
                <a:solidFill>
                  <a:schemeClr val="bg1"/>
                </a:solidFill>
              </a:defRPr>
            </a:lvl1pPr>
          </a:lstStyle>
          <a:p>
            <a:r>
              <a:rPr lang="en-US" dirty="0"/>
              <a:t>Title Page with </a:t>
            </a:r>
            <a:br>
              <a:rPr lang="en-US" dirty="0"/>
            </a:br>
            <a:r>
              <a:rPr lang="en-US" dirty="0"/>
              <a:t>Two Line Headline</a:t>
            </a:r>
          </a:p>
        </p:txBody>
      </p:sp>
      <p:sp>
        <p:nvSpPr>
          <p:cNvPr id="17" name="Date Placeholder 3"/>
          <p:cNvSpPr>
            <a:spLocks noGrp="1"/>
          </p:cNvSpPr>
          <p:nvPr>
            <p:ph type="dt" sz="half" idx="2"/>
          </p:nvPr>
        </p:nvSpPr>
        <p:spPr>
          <a:xfrm>
            <a:off x="365759" y="237612"/>
            <a:ext cx="3048000" cy="274320"/>
          </a:xfrm>
          <a:prstGeom prst="rect">
            <a:avLst/>
          </a:prstGeom>
        </p:spPr>
        <p:txBody>
          <a:bodyPr vert="horz" lIns="0" tIns="45720" rIns="0" bIns="45720" rtlCol="0" anchor="b"/>
          <a:lstStyle>
            <a:lvl1pPr>
              <a:defRPr lang="en-US" sz="1200" smtClean="0">
                <a:solidFill>
                  <a:schemeClr val="bg1"/>
                </a:solidFill>
              </a:defRPr>
            </a:lvl1pPr>
          </a:lstStyle>
          <a:p>
            <a:fld id="{0EE46AF3-C704-40AD-BE71-DB15C1783006}" type="datetimeFigureOut">
              <a:rPr lang="en-GB" smtClean="0"/>
              <a:t>02/03/2018</a:t>
            </a:fld>
            <a:endParaRPr lang="en-GB"/>
          </a:p>
        </p:txBody>
      </p:sp>
    </p:spTree>
    <p:extLst>
      <p:ext uri="{BB962C8B-B14F-4D97-AF65-F5344CB8AC3E}">
        <p14:creationId xmlns:p14="http://schemas.microsoft.com/office/powerpoint/2010/main" val="168185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6_Title and Content w/ Image">
    <p:spTree>
      <p:nvGrpSpPr>
        <p:cNvPr id="1" name=""/>
        <p:cNvGrpSpPr/>
        <p:nvPr/>
      </p:nvGrpSpPr>
      <p:grpSpPr>
        <a:xfrm>
          <a:off x="0" y="0"/>
          <a:ext cx="0" cy="0"/>
          <a:chOff x="0" y="0"/>
          <a:chExt cx="0" cy="0"/>
        </a:xfrm>
      </p:grpSpPr>
      <p:sp>
        <p:nvSpPr>
          <p:cNvPr id="16" name="TextBox 15"/>
          <p:cNvSpPr txBox="1"/>
          <p:nvPr/>
        </p:nvSpPr>
        <p:spPr>
          <a:xfrm>
            <a:off x="9939" y="5953539"/>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47780" y="0"/>
            <a:ext cx="3944220" cy="5953539"/>
          </a:xfrm>
          <a:prstGeom prst="rect">
            <a:avLst/>
          </a:prstGeom>
        </p:spPr>
      </p:pic>
    </p:spTree>
    <p:extLst>
      <p:ext uri="{BB962C8B-B14F-4D97-AF65-F5344CB8AC3E}">
        <p14:creationId xmlns:p14="http://schemas.microsoft.com/office/powerpoint/2010/main" val="253466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7_Title and Content w/ Image">
    <p:spTree>
      <p:nvGrpSpPr>
        <p:cNvPr id="1" name=""/>
        <p:cNvGrpSpPr/>
        <p:nvPr/>
      </p:nvGrpSpPr>
      <p:grpSpPr>
        <a:xfrm>
          <a:off x="0" y="0"/>
          <a:ext cx="0" cy="0"/>
          <a:chOff x="0" y="0"/>
          <a:chExt cx="0" cy="0"/>
        </a:xfrm>
      </p:grpSpPr>
      <p:sp>
        <p:nvSpPr>
          <p:cNvPr id="16" name="TextBox 15"/>
          <p:cNvSpPr txBox="1"/>
          <p:nvPr/>
        </p:nvSpPr>
        <p:spPr>
          <a:xfrm>
            <a:off x="9939" y="5953539"/>
            <a:ext cx="12192000" cy="914400"/>
          </a:xfrm>
          <a:prstGeom prst="rect">
            <a:avLst/>
          </a:prstGeom>
          <a:solidFill>
            <a:schemeClr val="accent1"/>
          </a:solidFill>
        </p:spPr>
        <p:txBody>
          <a:bodyPr wrap="square" rtlCol="0">
            <a:noAutofit/>
          </a:bodyPr>
          <a:lstStyle/>
          <a:p>
            <a:endParaRPr lang="en-US" dirty="0">
              <a:solidFill>
                <a:prstClr val="white"/>
              </a:solidFill>
            </a:endParaRPr>
          </a:p>
        </p:txBody>
      </p:sp>
      <p:sp>
        <p:nvSpPr>
          <p:cNvPr id="2" name="Title 1"/>
          <p:cNvSpPr>
            <a:spLocks noGrp="1"/>
          </p:cNvSpPr>
          <p:nvPr>
            <p:ph type="title" hasCustomPrompt="1"/>
          </p:nvPr>
        </p:nvSpPr>
        <p:spPr>
          <a:xfrm>
            <a:off x="365760" y="274638"/>
            <a:ext cx="7044690" cy="548640"/>
          </a:xfrm>
        </p:spPr>
        <p:txBody>
          <a:bodyPr/>
          <a:lstStyle>
            <a:lvl1pPr>
              <a:defRPr/>
            </a:lvl1pPr>
          </a:lstStyle>
          <a:p>
            <a:r>
              <a:rPr lang="en-US" dirty="0"/>
              <a:t>Page Header</a:t>
            </a:r>
          </a:p>
        </p:txBody>
      </p:sp>
      <p:sp>
        <p:nvSpPr>
          <p:cNvPr id="3" name="Content Placeholder 2"/>
          <p:cNvSpPr>
            <a:spLocks noGrp="1"/>
          </p:cNvSpPr>
          <p:nvPr>
            <p:ph idx="1"/>
          </p:nvPr>
        </p:nvSpPr>
        <p:spPr>
          <a:xfrm>
            <a:off x="365760" y="1280160"/>
            <a:ext cx="704469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sp>
        <p:nvSpPr>
          <p:cNvPr id="8" name="Text Placeholder 7"/>
          <p:cNvSpPr>
            <a:spLocks noGrp="1"/>
          </p:cNvSpPr>
          <p:nvPr>
            <p:ph type="body" sz="quarter" idx="13" hasCustomPrompt="1"/>
          </p:nvPr>
        </p:nvSpPr>
        <p:spPr>
          <a:xfrm>
            <a:off x="365760" y="823279"/>
            <a:ext cx="7044690" cy="456881"/>
          </a:xfrm>
        </p:spPr>
        <p:txBody>
          <a:bodyPr/>
          <a:lstStyle>
            <a:lvl1pPr marL="0" indent="0">
              <a:buNone/>
              <a:defRPr sz="1800">
                <a:solidFill>
                  <a:schemeClr val="accent1"/>
                </a:solidFill>
              </a:defRPr>
            </a:lvl1pPr>
          </a:lstStyle>
          <a:p>
            <a:pPr lvl="0"/>
            <a:r>
              <a:rPr lang="en-US" dirty="0"/>
              <a:t>Subhead</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5" name="Freeform 14"/>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58150" y="-18550"/>
            <a:ext cx="4143789" cy="5981200"/>
          </a:xfrm>
          <a:prstGeom prst="rect">
            <a:avLst/>
          </a:prstGeom>
        </p:spPr>
      </p:pic>
    </p:spTree>
    <p:extLst>
      <p:ext uri="{BB962C8B-B14F-4D97-AF65-F5344CB8AC3E}">
        <p14:creationId xmlns:p14="http://schemas.microsoft.com/office/powerpoint/2010/main" val="33422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Closing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93989"/>
            <a:ext cx="11460480" cy="1297819"/>
          </a:xfrm>
        </p:spPr>
        <p:txBody>
          <a:bodyPr anchor="t"/>
          <a:lstStyle>
            <a:lvl1pPr algn="l">
              <a:defRPr sz="4000">
                <a:solidFill>
                  <a:schemeClr val="bg1"/>
                </a:solidFill>
              </a:defRPr>
            </a:lvl1pPr>
          </a:lstStyle>
          <a:p>
            <a:r>
              <a:rPr lang="en-US" dirty="0"/>
              <a:t>Closing Headline</a:t>
            </a:r>
          </a:p>
        </p:txBody>
      </p:sp>
      <p:sp>
        <p:nvSpPr>
          <p:cNvPr id="3" name="Subtitle 2"/>
          <p:cNvSpPr>
            <a:spLocks noGrp="1"/>
          </p:cNvSpPr>
          <p:nvPr>
            <p:ph type="subTitle" idx="1" hasCustomPrompt="1"/>
          </p:nvPr>
        </p:nvSpPr>
        <p:spPr>
          <a:xfrm>
            <a:off x="365760" y="3991808"/>
            <a:ext cx="11460480" cy="1097280"/>
          </a:xfr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a:p>
            <a:r>
              <a:rPr lang="en-US" dirty="0"/>
              <a:t>Contact</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1" name="Freeform 10"/>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Tree>
    <p:extLst>
      <p:ext uri="{BB962C8B-B14F-4D97-AF65-F5344CB8AC3E}">
        <p14:creationId xmlns:p14="http://schemas.microsoft.com/office/powerpoint/2010/main" val="136202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a:defRPr lang="en-US"/>
            </a:lvl1pPr>
          </a:lstStyle>
          <a:p>
            <a:pPr lvl="0" algn="l" eaLnBrk="0" fontAlgn="base" hangingPunct="0">
              <a:spcAft>
                <a:spcPct val="0"/>
              </a:spcAft>
            </a:pPr>
            <a:r>
              <a:rPr lang="en-US"/>
              <a:t>Click to edit Master title style</a:t>
            </a:r>
            <a:endParaRPr lang="en-US" dirty="0"/>
          </a:p>
        </p:txBody>
      </p:sp>
      <p:sp>
        <p:nvSpPr>
          <p:cNvPr id="4" name="Slide Number Placeholder 3"/>
          <p:cNvSpPr>
            <a:spLocks noGrp="1"/>
          </p:cNvSpPr>
          <p:nvPr>
            <p:ph type="sldNum" sz="quarter" idx="10"/>
          </p:nvPr>
        </p:nvSpPr>
        <p:spPr/>
        <p:txBody>
          <a:bodyPr/>
          <a:lstStyle/>
          <a:p>
            <a:fld id="{EF61D850-15F0-4FB4-AF05-C82C2437A7D9}" type="slidenum">
              <a:rPr lang="en-GB" smtClean="0"/>
              <a:t>‹#›</a:t>
            </a:fld>
            <a:endParaRPr lang="en-GB"/>
          </a:p>
        </p:txBody>
      </p:sp>
    </p:spTree>
    <p:extLst>
      <p:ext uri="{BB962C8B-B14F-4D97-AF65-F5344CB8AC3E}">
        <p14:creationId xmlns:p14="http://schemas.microsoft.com/office/powerpoint/2010/main" val="38866591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lang="en-US"/>
            </a:lvl1pPr>
          </a:lstStyle>
          <a:p>
            <a:pPr lvl="0" algn="l" eaLnBrk="0" fontAlgn="base" hangingPunct="0">
              <a:spcAft>
                <a:spcPct val="0"/>
              </a:spcAft>
            </a:pPr>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p:txBody>
          <a:bodyPr/>
          <a:lstStyle/>
          <a:p>
            <a:fld id="{EF61D850-15F0-4FB4-AF05-C82C2437A7D9}" type="slidenum">
              <a:rPr lang="en-GB" smtClean="0"/>
              <a:t>‹#›</a:t>
            </a:fld>
            <a:endParaRPr lang="en-GB"/>
          </a:p>
        </p:txBody>
      </p:sp>
    </p:spTree>
    <p:extLst>
      <p:ext uri="{BB962C8B-B14F-4D97-AF65-F5344CB8AC3E}">
        <p14:creationId xmlns:p14="http://schemas.microsoft.com/office/powerpoint/2010/main" val="176821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9050"/>
            <a:ext cx="12405951" cy="6877050"/>
          </a:xfrm>
          <a:prstGeom prst="rect">
            <a:avLst/>
          </a:prstGeom>
        </p:spPr>
      </p:pic>
      <p:sp>
        <p:nvSpPr>
          <p:cNvPr id="2" name="Title 1"/>
          <p:cNvSpPr>
            <a:spLocks noGrp="1"/>
          </p:cNvSpPr>
          <p:nvPr>
            <p:ph type="ctrTitle" hasCustomPrompt="1"/>
          </p:nvPr>
        </p:nvSpPr>
        <p:spPr>
          <a:xfrm>
            <a:off x="365760" y="3056839"/>
            <a:ext cx="11460480" cy="1470025"/>
          </a:xfrm>
        </p:spPr>
        <p:txBody>
          <a:bodyPr anchor="t"/>
          <a:lstStyle>
            <a:lvl1pPr algn="l">
              <a:defRPr sz="4000" baseline="0">
                <a:solidFill>
                  <a:schemeClr val="bg1"/>
                </a:solidFill>
              </a:defRPr>
            </a:lvl1pPr>
          </a:lstStyle>
          <a:p>
            <a:r>
              <a:rPr lang="en-US" dirty="0"/>
              <a:t>Title Page with </a:t>
            </a:r>
            <a:br>
              <a:rPr lang="en-US" dirty="0"/>
            </a:br>
            <a:r>
              <a:rPr lang="en-US" dirty="0"/>
              <a:t>Two Line Headline</a:t>
            </a:r>
          </a:p>
        </p:txBody>
      </p:sp>
      <p:sp>
        <p:nvSpPr>
          <p:cNvPr id="3" name="Subtitle 2"/>
          <p:cNvSpPr>
            <a:spLocks noGrp="1"/>
          </p:cNvSpPr>
          <p:nvPr>
            <p:ph type="subTitle" idx="1" hasCustomPrompt="1"/>
          </p:nvPr>
        </p:nvSpPr>
        <p:spPr>
          <a:xfrm>
            <a:off x="365760" y="5029200"/>
            <a:ext cx="11460480" cy="703943"/>
          </a:xfr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a:p>
            <a:r>
              <a:rPr lang="en-US" dirty="0"/>
              <a:t>Title</a:t>
            </a:r>
          </a:p>
          <a:p>
            <a:endParaRPr lang="en-US" dirty="0"/>
          </a:p>
        </p:txBody>
      </p:sp>
      <p:sp>
        <p:nvSpPr>
          <p:cNvPr id="5" name="Footer Placeholder 4"/>
          <p:cNvSpPr>
            <a:spLocks noGrp="1"/>
          </p:cNvSpPr>
          <p:nvPr>
            <p:ph type="ftr" sz="quarter" idx="11"/>
          </p:nvPr>
        </p:nvSpPr>
        <p:spPr>
          <a:xfrm>
            <a:off x="365760" y="6431300"/>
            <a:ext cx="1998133" cy="274320"/>
          </a:xfrm>
        </p:spPr>
        <p:txBody>
          <a:bodyPr/>
          <a:lstStyle>
            <a:lvl1pPr>
              <a:defRPr>
                <a:solidFill>
                  <a:schemeClr val="bg1"/>
                </a:solidFill>
              </a:defRPr>
            </a:lvl1pPr>
          </a:lstStyle>
          <a:p>
            <a:endParaRPr lang="en-GB"/>
          </a:p>
        </p:txBody>
      </p:sp>
      <p:sp>
        <p:nvSpPr>
          <p:cNvPr id="17" name="Date Placeholder 3"/>
          <p:cNvSpPr>
            <a:spLocks noGrp="1"/>
          </p:cNvSpPr>
          <p:nvPr>
            <p:ph type="dt" sz="half" idx="2"/>
          </p:nvPr>
        </p:nvSpPr>
        <p:spPr>
          <a:xfrm>
            <a:off x="365759" y="5997816"/>
            <a:ext cx="3048000" cy="274320"/>
          </a:xfrm>
          <a:prstGeom prst="rect">
            <a:avLst/>
          </a:prstGeom>
        </p:spPr>
        <p:txBody>
          <a:bodyPr vert="horz" lIns="0" tIns="45720" rIns="0" bIns="45720" rtlCol="0" anchor="b"/>
          <a:lstStyle>
            <a:lvl1pPr>
              <a:defRPr lang="en-US" sz="1200" smtClean="0">
                <a:solidFill>
                  <a:schemeClr val="bg1"/>
                </a:solidFill>
              </a:defRPr>
            </a:lvl1pPr>
          </a:lstStyle>
          <a:p>
            <a:fld id="{0EE46AF3-C704-40AD-BE71-DB15C1783006}" type="datetimeFigureOut">
              <a:rPr lang="en-GB" smtClean="0"/>
              <a:t>02/03/2018</a:t>
            </a:fld>
            <a:endParaRPr lang="en-GB"/>
          </a:p>
        </p:txBody>
      </p:sp>
      <p:sp>
        <p:nvSpPr>
          <p:cNvPr id="11" name="Freeform 10"/>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Tree>
    <p:extLst>
      <p:ext uri="{BB962C8B-B14F-4D97-AF65-F5344CB8AC3E}">
        <p14:creationId xmlns:p14="http://schemas.microsoft.com/office/powerpoint/2010/main" val="336741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2_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246700" cy="7020233"/>
          </a:xfrm>
          <a:prstGeom prst="rect">
            <a:avLst/>
          </a:prstGeom>
        </p:spPr>
      </p:pic>
      <p:sp>
        <p:nvSpPr>
          <p:cNvPr id="2" name="Title 1"/>
          <p:cNvSpPr>
            <a:spLocks noGrp="1"/>
          </p:cNvSpPr>
          <p:nvPr>
            <p:ph type="ctrTitle" hasCustomPrompt="1"/>
          </p:nvPr>
        </p:nvSpPr>
        <p:spPr>
          <a:xfrm>
            <a:off x="393110" y="3499396"/>
            <a:ext cx="11460480" cy="1470025"/>
          </a:xfrm>
        </p:spPr>
        <p:txBody>
          <a:bodyPr anchor="t"/>
          <a:lstStyle>
            <a:lvl1pPr algn="l">
              <a:defRPr sz="4000" baseline="0">
                <a:solidFill>
                  <a:schemeClr val="bg1"/>
                </a:solidFill>
              </a:defRPr>
            </a:lvl1pPr>
          </a:lstStyle>
          <a:p>
            <a:r>
              <a:rPr lang="en-US" dirty="0"/>
              <a:t>Title Page with </a:t>
            </a:r>
            <a:br>
              <a:rPr lang="en-US" dirty="0"/>
            </a:br>
            <a:r>
              <a:rPr lang="en-US" dirty="0"/>
              <a:t>Two Line Headline</a:t>
            </a:r>
          </a:p>
        </p:txBody>
      </p:sp>
      <p:sp>
        <p:nvSpPr>
          <p:cNvPr id="3" name="Subtitle 2"/>
          <p:cNvSpPr>
            <a:spLocks noGrp="1"/>
          </p:cNvSpPr>
          <p:nvPr>
            <p:ph type="subTitle" idx="1" hasCustomPrompt="1"/>
          </p:nvPr>
        </p:nvSpPr>
        <p:spPr>
          <a:xfrm>
            <a:off x="365760" y="5029200"/>
            <a:ext cx="11460480" cy="703943"/>
          </a:xfr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a:p>
            <a:r>
              <a:rPr lang="en-US" dirty="0"/>
              <a:t>Title</a:t>
            </a:r>
          </a:p>
          <a:p>
            <a:endParaRPr lang="en-US" dirty="0"/>
          </a:p>
        </p:txBody>
      </p:sp>
      <p:sp>
        <p:nvSpPr>
          <p:cNvPr id="5" name="Footer Placeholder 4"/>
          <p:cNvSpPr>
            <a:spLocks noGrp="1"/>
          </p:cNvSpPr>
          <p:nvPr>
            <p:ph type="ftr" sz="quarter" idx="11"/>
          </p:nvPr>
        </p:nvSpPr>
        <p:spPr>
          <a:xfrm>
            <a:off x="365760" y="6431300"/>
            <a:ext cx="1998133" cy="274320"/>
          </a:xfrm>
        </p:spPr>
        <p:txBody>
          <a:bodyPr/>
          <a:lstStyle>
            <a:lvl1pPr>
              <a:defRPr>
                <a:solidFill>
                  <a:schemeClr val="bg1"/>
                </a:solidFill>
              </a:defRPr>
            </a:lvl1pPr>
          </a:lstStyle>
          <a:p>
            <a:endParaRPr lang="en-GB"/>
          </a:p>
        </p:txBody>
      </p:sp>
      <p:sp>
        <p:nvSpPr>
          <p:cNvPr id="17" name="Date Placeholder 3"/>
          <p:cNvSpPr>
            <a:spLocks noGrp="1"/>
          </p:cNvSpPr>
          <p:nvPr>
            <p:ph type="dt" sz="half" idx="2"/>
          </p:nvPr>
        </p:nvSpPr>
        <p:spPr>
          <a:xfrm>
            <a:off x="365759" y="5997816"/>
            <a:ext cx="3048000" cy="274320"/>
          </a:xfrm>
          <a:prstGeom prst="rect">
            <a:avLst/>
          </a:prstGeom>
        </p:spPr>
        <p:txBody>
          <a:bodyPr vert="horz" lIns="0" tIns="45720" rIns="0" bIns="45720" rtlCol="0" anchor="b"/>
          <a:lstStyle>
            <a:lvl1pPr>
              <a:defRPr lang="en-US" sz="1200" smtClean="0">
                <a:solidFill>
                  <a:schemeClr val="bg1"/>
                </a:solidFill>
              </a:defRPr>
            </a:lvl1pPr>
          </a:lstStyle>
          <a:p>
            <a:fld id="{0EE46AF3-C704-40AD-BE71-DB15C1783006}" type="datetimeFigureOut">
              <a:rPr lang="en-GB" smtClean="0"/>
              <a:t>02/03/2018</a:t>
            </a:fld>
            <a:endParaRPr lang="en-GB"/>
          </a:p>
        </p:txBody>
      </p:sp>
      <p:sp>
        <p:nvSpPr>
          <p:cNvPr id="11" name="Freeform 10"/>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14" name="Group 13"/>
          <p:cNvGrpSpPr/>
          <p:nvPr/>
        </p:nvGrpSpPr>
        <p:grpSpPr>
          <a:xfrm>
            <a:off x="0" y="5813273"/>
            <a:ext cx="10668000" cy="807077"/>
            <a:chOff x="0" y="5813273"/>
            <a:chExt cx="10668000" cy="807077"/>
          </a:xfrm>
        </p:grpSpPr>
        <p:cxnSp>
          <p:nvCxnSpPr>
            <p:cNvPr id="15" name="Straight Connector 14"/>
            <p:cNvCxnSpPr/>
            <p:nvPr/>
          </p:nvCxnSpPr>
          <p:spPr>
            <a:xfrm>
              <a:off x="0" y="6364937"/>
              <a:ext cx="10668000" cy="69468"/>
            </a:xfrm>
            <a:prstGeom prst="line">
              <a:avLst/>
            </a:prstGeom>
            <a:ln>
              <a:solidFill>
                <a:srgbClr val="F1C400"/>
              </a:solidFill>
              <a:tailEnd type="ova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27171" y="5813273"/>
              <a:ext cx="807077" cy="807077"/>
            </a:xfrm>
            <a:prstGeom prst="rect">
              <a:avLst/>
            </a:prstGeom>
          </p:spPr>
        </p:pic>
      </p:grpSp>
    </p:spTree>
    <p:extLst>
      <p:ext uri="{BB962C8B-B14F-4D97-AF65-F5344CB8AC3E}">
        <p14:creationId xmlns:p14="http://schemas.microsoft.com/office/powerpoint/2010/main" val="319522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525" y="-29498"/>
            <a:ext cx="12192000" cy="6887497"/>
          </a:xfrm>
          <a:prstGeom prst="rect">
            <a:avLst/>
          </a:prstGeom>
        </p:spPr>
      </p:pic>
      <p:sp>
        <p:nvSpPr>
          <p:cNvPr id="2" name="Title 1"/>
          <p:cNvSpPr>
            <a:spLocks noGrp="1"/>
          </p:cNvSpPr>
          <p:nvPr>
            <p:ph type="ctrTitle" hasCustomPrompt="1"/>
          </p:nvPr>
        </p:nvSpPr>
        <p:spPr>
          <a:xfrm>
            <a:off x="356235" y="3396102"/>
            <a:ext cx="11460480" cy="1470025"/>
          </a:xfrm>
        </p:spPr>
        <p:txBody>
          <a:bodyPr anchor="t"/>
          <a:lstStyle>
            <a:lvl1pPr algn="l">
              <a:defRPr sz="4000" baseline="0">
                <a:solidFill>
                  <a:schemeClr val="bg1"/>
                </a:solidFill>
              </a:defRPr>
            </a:lvl1pPr>
          </a:lstStyle>
          <a:p>
            <a:r>
              <a:rPr lang="en-US" dirty="0"/>
              <a:t>Title Page with </a:t>
            </a:r>
            <a:br>
              <a:rPr lang="en-US" dirty="0"/>
            </a:br>
            <a:r>
              <a:rPr lang="en-US" dirty="0"/>
              <a:t>Two Line Headline</a:t>
            </a:r>
          </a:p>
        </p:txBody>
      </p:sp>
      <p:sp>
        <p:nvSpPr>
          <p:cNvPr id="3" name="Subtitle 2"/>
          <p:cNvSpPr>
            <a:spLocks noGrp="1"/>
          </p:cNvSpPr>
          <p:nvPr>
            <p:ph type="subTitle" idx="1" hasCustomPrompt="1"/>
          </p:nvPr>
        </p:nvSpPr>
        <p:spPr>
          <a:xfrm>
            <a:off x="365760" y="5029200"/>
            <a:ext cx="11460480" cy="1097280"/>
          </a:xfr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a:p>
            <a:r>
              <a:rPr lang="en-US" dirty="0"/>
              <a:t>Title</a:t>
            </a:r>
          </a:p>
        </p:txBody>
      </p:sp>
      <p:sp>
        <p:nvSpPr>
          <p:cNvPr id="5" name="Footer Placeholder 4"/>
          <p:cNvSpPr>
            <a:spLocks noGrp="1"/>
          </p:cNvSpPr>
          <p:nvPr>
            <p:ph type="ftr" sz="quarter" idx="11"/>
          </p:nvPr>
        </p:nvSpPr>
        <p:spPr>
          <a:xfrm>
            <a:off x="365760" y="6431300"/>
            <a:ext cx="1998133" cy="274320"/>
          </a:xfrm>
        </p:spPr>
        <p:txBody>
          <a:bodyPr/>
          <a:lstStyle>
            <a:lvl1pPr>
              <a:defRPr>
                <a:solidFill>
                  <a:schemeClr val="bg1"/>
                </a:solidFill>
              </a:defRPr>
            </a:lvl1pPr>
          </a:lstStyle>
          <a:p>
            <a:endParaRPr lang="en-GB"/>
          </a:p>
        </p:txBody>
      </p:sp>
      <p:sp>
        <p:nvSpPr>
          <p:cNvPr id="17" name="Date Placeholder 3"/>
          <p:cNvSpPr>
            <a:spLocks noGrp="1"/>
          </p:cNvSpPr>
          <p:nvPr>
            <p:ph type="dt" sz="half" idx="2"/>
          </p:nvPr>
        </p:nvSpPr>
        <p:spPr>
          <a:xfrm>
            <a:off x="365759" y="274320"/>
            <a:ext cx="3048000" cy="274320"/>
          </a:xfrm>
          <a:prstGeom prst="rect">
            <a:avLst/>
          </a:prstGeom>
        </p:spPr>
        <p:txBody>
          <a:bodyPr vert="horz" lIns="0" tIns="45720" rIns="0" bIns="45720" rtlCol="0" anchor="b"/>
          <a:lstStyle>
            <a:lvl1pPr>
              <a:defRPr lang="en-US" sz="1200" smtClean="0">
                <a:solidFill>
                  <a:schemeClr val="bg1"/>
                </a:solidFill>
              </a:defRPr>
            </a:lvl1pPr>
          </a:lstStyle>
          <a:p>
            <a:fld id="{0EE46AF3-C704-40AD-BE71-DB15C1783006}" type="datetimeFigureOut">
              <a:rPr lang="en-GB" smtClean="0"/>
              <a:t>02/03/2018</a:t>
            </a:fld>
            <a:endParaRPr lang="en-GB"/>
          </a:p>
        </p:txBody>
      </p:sp>
      <p:sp>
        <p:nvSpPr>
          <p:cNvPr id="11" name="Freeform 10"/>
          <p:cNvSpPr>
            <a:spLocks noEditPoints="1"/>
          </p:cNvSpPr>
          <p:nvPr/>
        </p:nvSpPr>
        <p:spPr bwMode="auto">
          <a:xfrm>
            <a:off x="10915779"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14" name="Group 13"/>
          <p:cNvGrpSpPr/>
          <p:nvPr/>
        </p:nvGrpSpPr>
        <p:grpSpPr>
          <a:xfrm>
            <a:off x="0" y="5813273"/>
            <a:ext cx="10668000" cy="807077"/>
            <a:chOff x="0" y="5813273"/>
            <a:chExt cx="10668000" cy="807077"/>
          </a:xfrm>
        </p:grpSpPr>
        <p:cxnSp>
          <p:nvCxnSpPr>
            <p:cNvPr id="15" name="Straight Connector 14"/>
            <p:cNvCxnSpPr/>
            <p:nvPr/>
          </p:nvCxnSpPr>
          <p:spPr>
            <a:xfrm>
              <a:off x="0" y="6364937"/>
              <a:ext cx="10668000" cy="69468"/>
            </a:xfrm>
            <a:prstGeom prst="line">
              <a:avLst/>
            </a:prstGeom>
            <a:ln>
              <a:solidFill>
                <a:srgbClr val="F1C400"/>
              </a:solidFill>
              <a:tailEnd type="ova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27171" y="5813273"/>
              <a:ext cx="807077" cy="807077"/>
            </a:xfrm>
            <a:prstGeom prst="rect">
              <a:avLst/>
            </a:prstGeom>
          </p:spPr>
        </p:pic>
      </p:grpSp>
    </p:spTree>
    <p:extLst>
      <p:ext uri="{BB962C8B-B14F-4D97-AF65-F5344CB8AC3E}">
        <p14:creationId xmlns:p14="http://schemas.microsoft.com/office/powerpoint/2010/main" val="190966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38600" y="0"/>
            <a:ext cx="8155093" cy="6885333"/>
          </a:xfrm>
          <a:prstGeom prst="rect">
            <a:avLst/>
          </a:prstGeom>
        </p:spPr>
      </p:pic>
      <p:sp>
        <p:nvSpPr>
          <p:cNvPr id="28" name="Rectangle 27"/>
          <p:cNvSpPr/>
          <p:nvPr/>
        </p:nvSpPr>
        <p:spPr>
          <a:xfrm>
            <a:off x="4059936" y="3560164"/>
            <a:ext cx="8132064" cy="3297836"/>
          </a:xfrm>
          <a:prstGeom prst="rect">
            <a:avLst/>
          </a:prstGeom>
          <a:gradFill>
            <a:gsLst>
              <a:gs pos="100000">
                <a:schemeClr val="tx1">
                  <a:alpha val="50000"/>
                </a:schemeClr>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p:cNvSpPr txBox="1"/>
          <p:nvPr/>
        </p:nvSpPr>
        <p:spPr>
          <a:xfrm>
            <a:off x="0" y="0"/>
            <a:ext cx="4059936" cy="6858000"/>
          </a:xfrm>
          <a:prstGeom prst="rect">
            <a:avLst/>
          </a:prstGeom>
          <a:solidFill>
            <a:schemeClr val="accent1"/>
          </a:solidFill>
        </p:spPr>
        <p:txBody>
          <a:bodyPr wrap="square" rtlCol="0">
            <a:noAutofit/>
          </a:bodyPr>
          <a:lstStyle/>
          <a:p>
            <a:endParaRPr lang="en-US" dirty="0">
              <a:solidFill>
                <a:prstClr val="black"/>
              </a:solidFill>
            </a:endParaRPr>
          </a:p>
        </p:txBody>
      </p:sp>
      <p:sp>
        <p:nvSpPr>
          <p:cNvPr id="2" name="Title 1"/>
          <p:cNvSpPr>
            <a:spLocks noGrp="1"/>
          </p:cNvSpPr>
          <p:nvPr>
            <p:ph type="title" hasCustomPrompt="1"/>
          </p:nvPr>
        </p:nvSpPr>
        <p:spPr>
          <a:xfrm>
            <a:off x="365760" y="274320"/>
            <a:ext cx="3291840" cy="2057400"/>
          </a:xfrm>
        </p:spPr>
        <p:txBody>
          <a:bodyPr anchor="t"/>
          <a:lstStyle>
            <a:lvl1pPr algn="l">
              <a:defRPr sz="3600" b="0" cap="none">
                <a:solidFill>
                  <a:schemeClr val="bg1"/>
                </a:solidFill>
              </a:defRPr>
            </a:lvl1pPr>
          </a:lstStyle>
          <a:p>
            <a:r>
              <a:rPr lang="en-US" dirty="0"/>
              <a:t>Section</a:t>
            </a:r>
            <a:br>
              <a:rPr lang="en-US" dirty="0"/>
            </a:br>
            <a:r>
              <a:rPr lang="en-US" dirty="0"/>
              <a:t>Title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F61D850-15F0-4FB4-AF05-C82C2437A7D9}" type="slidenum">
              <a:rPr lang="en-GB" smtClean="0"/>
              <a:t>‹#›</a:t>
            </a:fld>
            <a:endParaRPr lang="en-GB"/>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289553"/>
            <a:ext cx="10650635" cy="243861"/>
          </a:xfrm>
          <a:prstGeom prst="rect">
            <a:avLst/>
          </a:prstGeom>
        </p:spPr>
      </p:pic>
      <p:sp>
        <p:nvSpPr>
          <p:cNvPr id="13" name="Freeform 12"/>
          <p:cNvSpPr>
            <a:spLocks noEditPoints="1"/>
          </p:cNvSpPr>
          <p:nvPr/>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Text Placeholder 2"/>
          <p:cNvSpPr>
            <a:spLocks noGrp="1"/>
          </p:cNvSpPr>
          <p:nvPr>
            <p:ph type="body" idx="1" hasCustomPrompt="1"/>
          </p:nvPr>
        </p:nvSpPr>
        <p:spPr>
          <a:xfrm>
            <a:off x="365760" y="2951018"/>
            <a:ext cx="3291840" cy="2809702"/>
          </a:xfrm>
        </p:spPr>
        <p:txBody>
          <a:bodyPr anchor="t"/>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Overview copy</a:t>
            </a:r>
          </a:p>
        </p:txBody>
      </p:sp>
    </p:spTree>
    <p:extLst>
      <p:ext uri="{BB962C8B-B14F-4D97-AF65-F5344CB8AC3E}">
        <p14:creationId xmlns:p14="http://schemas.microsoft.com/office/powerpoint/2010/main" val="300594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274638"/>
            <a:ext cx="11460480" cy="548640"/>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65760" y="1280160"/>
            <a:ext cx="11460480" cy="4525963"/>
          </a:xfrm>
          <a:prstGeom prst="rect">
            <a:avLst/>
          </a:prstGeom>
        </p:spPr>
        <p:txBody>
          <a:bodyPr vert="horz"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975360" y="6431300"/>
            <a:ext cx="1998133" cy="274320"/>
          </a:xfrm>
          <a:prstGeom prst="rect">
            <a:avLst/>
          </a:prstGeom>
        </p:spPr>
        <p:txBody>
          <a:bodyPr vert="horz" lIns="0" tIns="45720" rIns="0" bIns="45720" rtlCol="0" anchor="b"/>
          <a:lstStyle>
            <a:lvl1pPr algn="l">
              <a:defRPr sz="900">
                <a:solidFill>
                  <a:schemeClr val="accent5"/>
                </a:solidFill>
              </a:defRPr>
            </a:lvl1pPr>
          </a:lstStyle>
          <a:p>
            <a:endParaRPr lang="en-GB"/>
          </a:p>
        </p:txBody>
      </p:sp>
      <p:sp>
        <p:nvSpPr>
          <p:cNvPr id="6" name="Slide Number Placeholder 5"/>
          <p:cNvSpPr>
            <a:spLocks noGrp="1"/>
          </p:cNvSpPr>
          <p:nvPr>
            <p:ph type="sldNum" sz="quarter" idx="4"/>
          </p:nvPr>
        </p:nvSpPr>
        <p:spPr>
          <a:xfrm>
            <a:off x="365760" y="6431300"/>
            <a:ext cx="609600" cy="274320"/>
          </a:xfrm>
          <a:prstGeom prst="rect">
            <a:avLst/>
          </a:prstGeom>
        </p:spPr>
        <p:txBody>
          <a:bodyPr vert="horz" lIns="0" tIns="45720" rIns="0" bIns="45720" rtlCol="0" anchor="b"/>
          <a:lstStyle>
            <a:lvl1pPr algn="l">
              <a:defRPr sz="900">
                <a:solidFill>
                  <a:schemeClr val="accent5"/>
                </a:solidFill>
              </a:defRPr>
            </a:lvl1pPr>
          </a:lstStyle>
          <a:p>
            <a:fld id="{EF61D850-15F0-4FB4-AF05-C82C2437A7D9}" type="slidenum">
              <a:rPr lang="en-GB" smtClean="0"/>
              <a:t>‹#›</a:t>
            </a:fld>
            <a:endParaRPr lang="en-GB"/>
          </a:p>
        </p:txBody>
      </p:sp>
    </p:spTree>
    <p:extLst>
      <p:ext uri="{BB962C8B-B14F-4D97-AF65-F5344CB8AC3E}">
        <p14:creationId xmlns:p14="http://schemas.microsoft.com/office/powerpoint/2010/main" val="18263072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txStyles>
    <p:titleStyle>
      <a:lvl1pPr algn="l" defTabSz="914400" rtl="0" eaLnBrk="1" latinLnBrk="0" hangingPunct="1">
        <a:spcBef>
          <a:spcPct val="0"/>
        </a:spcBef>
        <a:buNone/>
        <a:defRPr sz="3200" kern="1200">
          <a:solidFill>
            <a:schemeClr val="accent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accent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accent1"/>
          </a:solidFill>
          <a:latin typeface="+mn-lt"/>
          <a:ea typeface="+mn-ea"/>
          <a:cs typeface="+mn-cs"/>
        </a:defRPr>
      </a:lvl2pPr>
      <a:lvl3pPr marL="1200150" indent="-285750" algn="l" defTabSz="914400" rtl="0" eaLnBrk="1" latinLnBrk="0" hangingPunct="1">
        <a:spcBef>
          <a:spcPct val="20000"/>
        </a:spcBef>
        <a:buFont typeface="Arial" panose="020B0604020202020204" pitchFamily="34" charset="0"/>
        <a:buChar char="•"/>
        <a:defRPr sz="1600" kern="1200">
          <a:solidFill>
            <a:schemeClr val="accent1"/>
          </a:solidFill>
          <a:latin typeface="+mn-lt"/>
          <a:ea typeface="+mn-ea"/>
          <a:cs typeface="+mn-cs"/>
        </a:defRPr>
      </a:lvl3pPr>
      <a:lvl4pPr marL="1657350" indent="-285750" algn="l" defTabSz="914400" rtl="0" eaLnBrk="1" latinLnBrk="0" hangingPunct="1">
        <a:spcBef>
          <a:spcPct val="20000"/>
        </a:spcBef>
        <a:buFont typeface="Arial" panose="020B0604020202020204" pitchFamily="34" charset="0"/>
        <a:buChar char="•"/>
        <a:defRPr sz="1400" kern="1200">
          <a:solidFill>
            <a:schemeClr val="accent1"/>
          </a:solidFill>
          <a:latin typeface="+mn-lt"/>
          <a:ea typeface="+mn-ea"/>
          <a:cs typeface="+mn-cs"/>
        </a:defRPr>
      </a:lvl4pPr>
      <a:lvl5pPr marL="2114550" indent="-285750" algn="l" defTabSz="914400" rtl="0" eaLnBrk="1" latinLnBrk="0" hangingPunct="1">
        <a:spcBef>
          <a:spcPct val="20000"/>
        </a:spcBef>
        <a:buFont typeface="Arial" panose="020B0604020202020204" pitchFamily="34" charset="0"/>
        <a:buChar char="•"/>
        <a:defRPr sz="14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image" Target="../media/image53.jpg"/><Relationship Id="rId1" Type="http://schemas.openxmlformats.org/officeDocument/2006/relationships/slideLayout" Target="../slideLayouts/slideLayout30.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 Id="rId9" Type="http://schemas.openxmlformats.org/officeDocument/2006/relationships/image" Target="../media/image6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3.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0.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jpeg"/><Relationship Id="rId1" Type="http://schemas.openxmlformats.org/officeDocument/2006/relationships/slideLayout" Target="../slideLayouts/slideLayout33.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jpeg"/><Relationship Id="rId4" Type="http://schemas.openxmlformats.org/officeDocument/2006/relationships/image" Target="../media/image86.png"/><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INRIX-rebecca-davey/python-ml-workshop" TargetMode="Externa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36E3-8F05-423A-9B1D-26DF10E59405}"/>
              </a:ext>
            </a:extLst>
          </p:cNvPr>
          <p:cNvSpPr>
            <a:spLocks noGrp="1"/>
          </p:cNvSpPr>
          <p:nvPr>
            <p:ph type="title"/>
          </p:nvPr>
        </p:nvSpPr>
        <p:spPr/>
        <p:txBody>
          <a:bodyPr/>
          <a:lstStyle/>
          <a:p>
            <a:r>
              <a:rPr lang="en-GB" b="1" dirty="0"/>
              <a:t>INRIX Python ML workshop</a:t>
            </a:r>
          </a:p>
        </p:txBody>
      </p:sp>
      <p:sp>
        <p:nvSpPr>
          <p:cNvPr id="3" name="TextBox 2">
            <a:extLst>
              <a:ext uri="{FF2B5EF4-FFF2-40B4-BE49-F238E27FC236}">
                <a16:creationId xmlns:a16="http://schemas.microsoft.com/office/drawing/2014/main" id="{EDAF43D2-8B75-40E5-9143-F487D6AB1E53}"/>
              </a:ext>
            </a:extLst>
          </p:cNvPr>
          <p:cNvSpPr txBox="1"/>
          <p:nvPr/>
        </p:nvSpPr>
        <p:spPr>
          <a:xfrm>
            <a:off x="241473" y="5379868"/>
            <a:ext cx="3105409" cy="830997"/>
          </a:xfrm>
          <a:prstGeom prst="rect">
            <a:avLst/>
          </a:prstGeom>
          <a:noFill/>
        </p:spPr>
        <p:txBody>
          <a:bodyPr wrap="square" rtlCol="0">
            <a:spAutoFit/>
          </a:bodyPr>
          <a:lstStyle/>
          <a:p>
            <a:r>
              <a:rPr lang="en-GB" sz="2400" dirty="0">
                <a:solidFill>
                  <a:schemeClr val="bg1"/>
                </a:solidFill>
              </a:rPr>
              <a:t>WiFi: InrixEvent</a:t>
            </a:r>
          </a:p>
          <a:p>
            <a:r>
              <a:rPr lang="en-GB" sz="2400" dirty="0">
                <a:solidFill>
                  <a:schemeClr val="bg1"/>
                </a:solidFill>
              </a:rPr>
              <a:t>PW: Welcome01</a:t>
            </a:r>
          </a:p>
        </p:txBody>
      </p:sp>
    </p:spTree>
    <p:extLst>
      <p:ext uri="{BB962C8B-B14F-4D97-AF65-F5344CB8AC3E}">
        <p14:creationId xmlns:p14="http://schemas.microsoft.com/office/powerpoint/2010/main" val="158639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589C63-7D90-403D-93FA-333D0BC87D07}"/>
              </a:ext>
            </a:extLst>
          </p:cNvPr>
          <p:cNvSpPr>
            <a:spLocks noGrp="1"/>
          </p:cNvSpPr>
          <p:nvPr>
            <p:ph type="title"/>
          </p:nvPr>
        </p:nvSpPr>
        <p:spPr/>
        <p:txBody>
          <a:bodyPr/>
          <a:lstStyle/>
          <a:p>
            <a:r>
              <a:rPr lang="en-GB" b="1" dirty="0"/>
              <a:t>Decision tree models</a:t>
            </a:r>
          </a:p>
        </p:txBody>
      </p:sp>
      <p:sp>
        <p:nvSpPr>
          <p:cNvPr id="5" name="Content Placeholder 4">
            <a:extLst>
              <a:ext uri="{FF2B5EF4-FFF2-40B4-BE49-F238E27FC236}">
                <a16:creationId xmlns:a16="http://schemas.microsoft.com/office/drawing/2014/main" id="{4F9C209C-CA40-4E80-BEC0-FD409EC1E104}"/>
              </a:ext>
            </a:extLst>
          </p:cNvPr>
          <p:cNvSpPr>
            <a:spLocks noGrp="1"/>
          </p:cNvSpPr>
          <p:nvPr>
            <p:ph idx="1"/>
          </p:nvPr>
        </p:nvSpPr>
        <p:spPr>
          <a:xfrm>
            <a:off x="448886" y="1298633"/>
            <a:ext cx="5850314" cy="4525963"/>
          </a:xfrm>
        </p:spPr>
        <p:txBody>
          <a:bodyPr/>
          <a:lstStyle/>
          <a:p>
            <a:r>
              <a:rPr lang="en-GB" sz="1800" dirty="0"/>
              <a:t>Decision trees can be used for regression or classification problems (but we’ll focus on classification)</a:t>
            </a:r>
          </a:p>
          <a:p>
            <a:endParaRPr lang="en-GB" sz="1800" dirty="0"/>
          </a:p>
          <a:p>
            <a:r>
              <a:rPr lang="en-GB" sz="1800" dirty="0"/>
              <a:t>They work by generating a flowchart, where each node is a </a:t>
            </a:r>
            <a:r>
              <a:rPr lang="en-GB" sz="1800" b="1" dirty="0"/>
              <a:t>binary decision</a:t>
            </a:r>
            <a:r>
              <a:rPr lang="en-GB" sz="1800" dirty="0"/>
              <a:t> about a feature, and the end nodes (leaves) give you your classification.</a:t>
            </a:r>
          </a:p>
          <a:p>
            <a:endParaRPr lang="en-GB" sz="1800" dirty="0"/>
          </a:p>
          <a:p>
            <a:r>
              <a:rPr lang="en-GB" sz="1800" dirty="0"/>
              <a:t>They are one of the oldest and most straightforward machine learning techniques, but can still achieve good results.</a:t>
            </a:r>
          </a:p>
          <a:p>
            <a:endParaRPr lang="en-GB" sz="1800" dirty="0"/>
          </a:p>
          <a:p>
            <a:r>
              <a:rPr lang="en-GB" sz="1800" dirty="0"/>
              <a:t>Data science wisdom: avoid using a complicated model where a simpler one would work just as well!</a:t>
            </a:r>
          </a:p>
        </p:txBody>
      </p:sp>
      <p:grpSp>
        <p:nvGrpSpPr>
          <p:cNvPr id="6" name="Group 5">
            <a:extLst>
              <a:ext uri="{FF2B5EF4-FFF2-40B4-BE49-F238E27FC236}">
                <a16:creationId xmlns:a16="http://schemas.microsoft.com/office/drawing/2014/main" id="{9C635FAF-D5AC-4062-B1C9-AD5E819B892E}"/>
              </a:ext>
            </a:extLst>
          </p:cNvPr>
          <p:cNvGrpSpPr/>
          <p:nvPr/>
        </p:nvGrpSpPr>
        <p:grpSpPr>
          <a:xfrm>
            <a:off x="6868653" y="908016"/>
            <a:ext cx="5225692" cy="4133757"/>
            <a:chOff x="6966308" y="1298633"/>
            <a:chExt cx="5225692" cy="4133757"/>
          </a:xfrm>
        </p:grpSpPr>
        <p:pic>
          <p:nvPicPr>
            <p:cNvPr id="2" name="Picture 1">
              <a:extLst>
                <a:ext uri="{FF2B5EF4-FFF2-40B4-BE49-F238E27FC236}">
                  <a16:creationId xmlns:a16="http://schemas.microsoft.com/office/drawing/2014/main" id="{CF337571-AAC4-4489-BE3C-D19A47709C13}"/>
                </a:ext>
              </a:extLst>
            </p:cNvPr>
            <p:cNvPicPr>
              <a:picLocks noChangeAspect="1"/>
            </p:cNvPicPr>
            <p:nvPr/>
          </p:nvPicPr>
          <p:blipFill rotWithShape="1">
            <a:blip r:embed="rId2"/>
            <a:srcRect l="27503" r="26975" b="46902"/>
            <a:stretch/>
          </p:blipFill>
          <p:spPr>
            <a:xfrm>
              <a:off x="6966308" y="1298633"/>
              <a:ext cx="4449839" cy="3764425"/>
            </a:xfrm>
            <a:prstGeom prst="rect">
              <a:avLst/>
            </a:prstGeom>
            <a:ln w="19050">
              <a:solidFill>
                <a:schemeClr val="accent4"/>
              </a:solidFill>
            </a:ln>
          </p:spPr>
        </p:pic>
        <p:sp>
          <p:nvSpPr>
            <p:cNvPr id="3" name="TextBox 2">
              <a:extLst>
                <a:ext uri="{FF2B5EF4-FFF2-40B4-BE49-F238E27FC236}">
                  <a16:creationId xmlns:a16="http://schemas.microsoft.com/office/drawing/2014/main" id="{DBE48F93-F84C-458B-A79F-C0EEC5AE788D}"/>
                </a:ext>
              </a:extLst>
            </p:cNvPr>
            <p:cNvSpPr txBox="1"/>
            <p:nvPr/>
          </p:nvSpPr>
          <p:spPr>
            <a:xfrm>
              <a:off x="7426037" y="5063058"/>
              <a:ext cx="4765963" cy="369332"/>
            </a:xfrm>
            <a:prstGeom prst="rect">
              <a:avLst/>
            </a:prstGeom>
            <a:noFill/>
          </p:spPr>
          <p:txBody>
            <a:bodyPr wrap="square" rtlCol="0">
              <a:spAutoFit/>
            </a:bodyPr>
            <a:lstStyle/>
            <a:p>
              <a:r>
                <a:rPr lang="en-GB" dirty="0">
                  <a:solidFill>
                    <a:schemeClr val="tx2"/>
                  </a:solidFill>
                </a:rPr>
                <a:t>Excerpt of iris dataset decision tree</a:t>
              </a:r>
            </a:p>
          </p:txBody>
        </p:sp>
      </p:grpSp>
    </p:spTree>
    <p:extLst>
      <p:ext uri="{BB962C8B-B14F-4D97-AF65-F5344CB8AC3E}">
        <p14:creationId xmlns:p14="http://schemas.microsoft.com/office/powerpoint/2010/main" val="45848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5C74-85B0-45F6-9919-820BBAEFB8D1}"/>
              </a:ext>
            </a:extLst>
          </p:cNvPr>
          <p:cNvSpPr>
            <a:spLocks noGrp="1"/>
          </p:cNvSpPr>
          <p:nvPr>
            <p:ph type="title"/>
          </p:nvPr>
        </p:nvSpPr>
        <p:spPr/>
        <p:txBody>
          <a:bodyPr/>
          <a:lstStyle/>
          <a:p>
            <a:r>
              <a:rPr lang="en-GB" b="1" dirty="0"/>
              <a:t>Example</a:t>
            </a:r>
          </a:p>
        </p:txBody>
      </p:sp>
      <p:sp>
        <p:nvSpPr>
          <p:cNvPr id="6" name="TextBox 5">
            <a:extLst>
              <a:ext uri="{FF2B5EF4-FFF2-40B4-BE49-F238E27FC236}">
                <a16:creationId xmlns:a16="http://schemas.microsoft.com/office/drawing/2014/main" id="{77CC584D-7A17-48FB-88B1-2C47945EF77B}"/>
              </a:ext>
            </a:extLst>
          </p:cNvPr>
          <p:cNvSpPr txBox="1"/>
          <p:nvPr/>
        </p:nvSpPr>
        <p:spPr>
          <a:xfrm>
            <a:off x="323041" y="1300636"/>
            <a:ext cx="3487689" cy="3970318"/>
          </a:xfrm>
          <a:prstGeom prst="rect">
            <a:avLst/>
          </a:prstGeom>
          <a:noFill/>
        </p:spPr>
        <p:txBody>
          <a:bodyPr wrap="square" rtlCol="0">
            <a:spAutoFit/>
          </a:bodyPr>
          <a:lstStyle/>
          <a:p>
            <a:r>
              <a:rPr lang="en-GB" dirty="0">
                <a:solidFill>
                  <a:schemeClr val="tx2"/>
                </a:solidFill>
              </a:rPr>
              <a:t>We have 8 animals (training data rows), and we know certain things about these animals (our features). We know…</a:t>
            </a:r>
          </a:p>
          <a:p>
            <a:endParaRPr lang="en-GB" dirty="0">
              <a:solidFill>
                <a:schemeClr val="tx2"/>
              </a:solidFill>
            </a:endParaRPr>
          </a:p>
          <a:p>
            <a:pPr marL="285750" indent="-285750">
              <a:buFont typeface="Arial" panose="020B0604020202020204" pitchFamily="34" charset="0"/>
              <a:buChar char="•"/>
            </a:pPr>
            <a:r>
              <a:rPr lang="en-GB" dirty="0">
                <a:solidFill>
                  <a:schemeClr val="tx2"/>
                </a:solidFill>
              </a:rPr>
              <a:t>How many legs they have</a:t>
            </a:r>
          </a:p>
          <a:p>
            <a:pPr marL="285750" indent="-285750">
              <a:buFont typeface="Arial" panose="020B0604020202020204" pitchFamily="34" charset="0"/>
              <a:buChar char="•"/>
            </a:pPr>
            <a:r>
              <a:rPr lang="en-GB" dirty="0">
                <a:solidFill>
                  <a:schemeClr val="tx2"/>
                </a:solidFill>
              </a:rPr>
              <a:t>Whether they fly or not</a:t>
            </a:r>
          </a:p>
          <a:p>
            <a:pPr marL="285750" indent="-285750">
              <a:buFont typeface="Arial" panose="020B0604020202020204" pitchFamily="34" charset="0"/>
              <a:buChar char="•"/>
            </a:pPr>
            <a:r>
              <a:rPr lang="en-GB" dirty="0">
                <a:solidFill>
                  <a:schemeClr val="tx2"/>
                </a:solidFill>
              </a:rPr>
              <a:t>Whether they have fur or not</a:t>
            </a:r>
          </a:p>
          <a:p>
            <a:pPr marL="285750" indent="-285750">
              <a:buFont typeface="Arial" panose="020B0604020202020204" pitchFamily="34" charset="0"/>
              <a:buChar char="•"/>
            </a:pPr>
            <a:r>
              <a:rPr lang="en-GB" dirty="0">
                <a:solidFill>
                  <a:schemeClr val="tx2"/>
                </a:solidFill>
              </a:rPr>
              <a:t>If they’re a mammal</a:t>
            </a:r>
          </a:p>
          <a:p>
            <a:endParaRPr lang="en-GB" dirty="0">
              <a:solidFill>
                <a:schemeClr val="tx2"/>
              </a:solidFill>
            </a:endParaRPr>
          </a:p>
          <a:p>
            <a:r>
              <a:rPr lang="en-GB" dirty="0">
                <a:solidFill>
                  <a:schemeClr val="tx2"/>
                </a:solidFill>
              </a:rPr>
              <a:t>Can we use the first three properties to build a decision tree to correctly classify </a:t>
            </a:r>
            <a:r>
              <a:rPr lang="en-GB" b="1" dirty="0">
                <a:solidFill>
                  <a:schemeClr val="tx2"/>
                </a:solidFill>
              </a:rPr>
              <a:t>all</a:t>
            </a:r>
            <a:r>
              <a:rPr lang="en-GB" dirty="0">
                <a:solidFill>
                  <a:schemeClr val="tx2"/>
                </a:solidFill>
              </a:rPr>
              <a:t> animals as either mammal/not mammal?</a:t>
            </a:r>
          </a:p>
        </p:txBody>
      </p:sp>
      <p:grpSp>
        <p:nvGrpSpPr>
          <p:cNvPr id="55" name="Group 54">
            <a:extLst>
              <a:ext uri="{FF2B5EF4-FFF2-40B4-BE49-F238E27FC236}">
                <a16:creationId xmlns:a16="http://schemas.microsoft.com/office/drawing/2014/main" id="{F24A15AD-CB17-4899-A42B-5EBDC6F625BA}"/>
              </a:ext>
            </a:extLst>
          </p:cNvPr>
          <p:cNvGrpSpPr/>
          <p:nvPr/>
        </p:nvGrpSpPr>
        <p:grpSpPr>
          <a:xfrm>
            <a:off x="4048071" y="954130"/>
            <a:ext cx="7778169" cy="4105552"/>
            <a:chOff x="4022091" y="336573"/>
            <a:chExt cx="7778169" cy="4105552"/>
          </a:xfrm>
        </p:grpSpPr>
        <p:grpSp>
          <p:nvGrpSpPr>
            <p:cNvPr id="53" name="Group 52">
              <a:extLst>
                <a:ext uri="{FF2B5EF4-FFF2-40B4-BE49-F238E27FC236}">
                  <a16:creationId xmlns:a16="http://schemas.microsoft.com/office/drawing/2014/main" id="{787A3199-2E77-49B6-B0D1-4506D76657E2}"/>
                </a:ext>
              </a:extLst>
            </p:cNvPr>
            <p:cNvGrpSpPr/>
            <p:nvPr/>
          </p:nvGrpSpPr>
          <p:grpSpPr>
            <a:xfrm>
              <a:off x="4022092" y="336573"/>
              <a:ext cx="7684948" cy="1990743"/>
              <a:chOff x="4658333" y="301584"/>
              <a:chExt cx="7684948" cy="1990743"/>
            </a:xfrm>
          </p:grpSpPr>
          <p:grpSp>
            <p:nvGrpSpPr>
              <p:cNvPr id="46" name="Group 45">
                <a:extLst>
                  <a:ext uri="{FF2B5EF4-FFF2-40B4-BE49-F238E27FC236}">
                    <a16:creationId xmlns:a16="http://schemas.microsoft.com/office/drawing/2014/main" id="{AD834C2C-7481-46F3-9819-BF8409025830}"/>
                  </a:ext>
                </a:extLst>
              </p:cNvPr>
              <p:cNvGrpSpPr/>
              <p:nvPr/>
            </p:nvGrpSpPr>
            <p:grpSpPr>
              <a:xfrm>
                <a:off x="6611420" y="301584"/>
                <a:ext cx="1837677" cy="1988598"/>
                <a:chOff x="4063011" y="2130642"/>
                <a:chExt cx="1837677" cy="1988598"/>
              </a:xfrm>
            </p:grpSpPr>
            <p:sp>
              <p:nvSpPr>
                <p:cNvPr id="10" name="Rectangle 9">
                  <a:extLst>
                    <a:ext uri="{FF2B5EF4-FFF2-40B4-BE49-F238E27FC236}">
                      <a16:creationId xmlns:a16="http://schemas.microsoft.com/office/drawing/2014/main" id="{CCF16DEA-A388-4BCB-9EB3-1D904D7DD5FB}"/>
                    </a:ext>
                  </a:extLst>
                </p:cNvPr>
                <p:cNvSpPr/>
                <p:nvPr/>
              </p:nvSpPr>
              <p:spPr>
                <a:xfrm>
                  <a:off x="4063011" y="2130642"/>
                  <a:ext cx="1837677" cy="198859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88E4BE7-2ECE-4369-8F83-5785FBEEC918}"/>
                    </a:ext>
                  </a:extLst>
                </p:cNvPr>
                <p:cNvSpPr txBox="1"/>
                <p:nvPr/>
              </p:nvSpPr>
              <p:spPr>
                <a:xfrm>
                  <a:off x="4742155" y="2192786"/>
                  <a:ext cx="905523" cy="369332"/>
                </a:xfrm>
                <a:prstGeom prst="rect">
                  <a:avLst/>
                </a:prstGeom>
                <a:noFill/>
              </p:spPr>
              <p:txBody>
                <a:bodyPr wrap="square" rtlCol="0">
                  <a:spAutoFit/>
                </a:bodyPr>
                <a:lstStyle/>
                <a:p>
                  <a:r>
                    <a:rPr lang="en-GB" b="1" dirty="0"/>
                    <a:t>Bat</a:t>
                  </a:r>
                </a:p>
              </p:txBody>
            </p:sp>
            <p:pic>
              <p:nvPicPr>
                <p:cNvPr id="15" name="Picture 14">
                  <a:extLst>
                    <a:ext uri="{FF2B5EF4-FFF2-40B4-BE49-F238E27FC236}">
                      <a16:creationId xmlns:a16="http://schemas.microsoft.com/office/drawing/2014/main" id="{A3CE7820-506C-4B86-A71F-4E1534F98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474" y="2562118"/>
                  <a:ext cx="1428750" cy="1428750"/>
                </a:xfrm>
                <a:prstGeom prst="rect">
                  <a:avLst/>
                </a:prstGeom>
              </p:spPr>
            </p:pic>
          </p:grpSp>
          <p:grpSp>
            <p:nvGrpSpPr>
              <p:cNvPr id="45" name="Group 44">
                <a:extLst>
                  <a:ext uri="{FF2B5EF4-FFF2-40B4-BE49-F238E27FC236}">
                    <a16:creationId xmlns:a16="http://schemas.microsoft.com/office/drawing/2014/main" id="{E0065489-F40B-400C-9948-80E7435E1287}"/>
                  </a:ext>
                </a:extLst>
              </p:cNvPr>
              <p:cNvGrpSpPr/>
              <p:nvPr/>
            </p:nvGrpSpPr>
            <p:grpSpPr>
              <a:xfrm>
                <a:off x="4658333" y="301584"/>
                <a:ext cx="1837677" cy="1988598"/>
                <a:chOff x="2020870" y="2130642"/>
                <a:chExt cx="1837677" cy="1988598"/>
              </a:xfrm>
            </p:grpSpPr>
            <p:sp>
              <p:nvSpPr>
                <p:cNvPr id="18" name="Rectangle 17">
                  <a:extLst>
                    <a:ext uri="{FF2B5EF4-FFF2-40B4-BE49-F238E27FC236}">
                      <a16:creationId xmlns:a16="http://schemas.microsoft.com/office/drawing/2014/main" id="{997D5300-6A99-452F-80C2-CAC58D76514D}"/>
                    </a:ext>
                  </a:extLst>
                </p:cNvPr>
                <p:cNvSpPr/>
                <p:nvPr/>
              </p:nvSpPr>
              <p:spPr>
                <a:xfrm>
                  <a:off x="2020870" y="2130642"/>
                  <a:ext cx="1837677" cy="198859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4CE9C12-1603-4198-A300-F95558093416}"/>
                    </a:ext>
                  </a:extLst>
                </p:cNvPr>
                <p:cNvSpPr txBox="1"/>
                <p:nvPr/>
              </p:nvSpPr>
              <p:spPr>
                <a:xfrm>
                  <a:off x="2663301" y="2192786"/>
                  <a:ext cx="905523" cy="369332"/>
                </a:xfrm>
                <a:prstGeom prst="rect">
                  <a:avLst/>
                </a:prstGeom>
                <a:noFill/>
              </p:spPr>
              <p:txBody>
                <a:bodyPr wrap="square" rtlCol="0">
                  <a:spAutoFit/>
                </a:bodyPr>
                <a:lstStyle/>
                <a:p>
                  <a:r>
                    <a:rPr lang="en-GB" b="1" dirty="0"/>
                    <a:t>Seal</a:t>
                  </a:r>
                </a:p>
              </p:txBody>
            </p:sp>
            <p:pic>
              <p:nvPicPr>
                <p:cNvPr id="17" name="Picture 16">
                  <a:extLst>
                    <a:ext uri="{FF2B5EF4-FFF2-40B4-BE49-F238E27FC236}">
                      <a16:creationId xmlns:a16="http://schemas.microsoft.com/office/drawing/2014/main" id="{2D33C558-E6D7-47F7-92BA-B138E8CAE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333" y="2557905"/>
                  <a:ext cx="1428750" cy="1428750"/>
                </a:xfrm>
                <a:prstGeom prst="rect">
                  <a:avLst/>
                </a:prstGeom>
              </p:spPr>
            </p:pic>
          </p:grpSp>
          <p:grpSp>
            <p:nvGrpSpPr>
              <p:cNvPr id="47" name="Group 46">
                <a:extLst>
                  <a:ext uri="{FF2B5EF4-FFF2-40B4-BE49-F238E27FC236}">
                    <a16:creationId xmlns:a16="http://schemas.microsoft.com/office/drawing/2014/main" id="{57974D05-D5D3-44D5-BC30-96023C0A84D2}"/>
                  </a:ext>
                </a:extLst>
              </p:cNvPr>
              <p:cNvGrpSpPr/>
              <p:nvPr/>
            </p:nvGrpSpPr>
            <p:grpSpPr>
              <a:xfrm>
                <a:off x="8558512" y="301584"/>
                <a:ext cx="1837677" cy="1988598"/>
                <a:chOff x="6170905" y="2130642"/>
                <a:chExt cx="1837677" cy="1988598"/>
              </a:xfrm>
            </p:grpSpPr>
            <p:sp>
              <p:nvSpPr>
                <p:cNvPr id="20" name="Rectangle 19">
                  <a:extLst>
                    <a:ext uri="{FF2B5EF4-FFF2-40B4-BE49-F238E27FC236}">
                      <a16:creationId xmlns:a16="http://schemas.microsoft.com/office/drawing/2014/main" id="{DE70D17B-C185-4784-A63B-A4C60070916D}"/>
                    </a:ext>
                  </a:extLst>
                </p:cNvPr>
                <p:cNvSpPr/>
                <p:nvPr/>
              </p:nvSpPr>
              <p:spPr>
                <a:xfrm>
                  <a:off x="6170905" y="2130642"/>
                  <a:ext cx="1837677" cy="198859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B41BA13-AA81-4C5E-915D-8F588217519A}"/>
                    </a:ext>
                  </a:extLst>
                </p:cNvPr>
                <p:cNvSpPr txBox="1"/>
                <p:nvPr/>
              </p:nvSpPr>
              <p:spPr>
                <a:xfrm>
                  <a:off x="6490779" y="2192786"/>
                  <a:ext cx="1380204" cy="369332"/>
                </a:xfrm>
                <a:prstGeom prst="rect">
                  <a:avLst/>
                </a:prstGeom>
                <a:noFill/>
              </p:spPr>
              <p:txBody>
                <a:bodyPr wrap="square" rtlCol="0">
                  <a:spAutoFit/>
                </a:bodyPr>
                <a:lstStyle/>
                <a:p>
                  <a:r>
                    <a:rPr lang="en-GB" b="1" dirty="0"/>
                    <a:t>Hedgehog</a:t>
                  </a:r>
                </a:p>
              </p:txBody>
            </p:sp>
            <p:pic>
              <p:nvPicPr>
                <p:cNvPr id="23" name="Picture 22">
                  <a:extLst>
                    <a:ext uri="{FF2B5EF4-FFF2-40B4-BE49-F238E27FC236}">
                      <a16:creationId xmlns:a16="http://schemas.microsoft.com/office/drawing/2014/main" id="{C8F23AE8-1235-4240-A2F5-B24BB2906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167" y="2557905"/>
                  <a:ext cx="1428750" cy="1428750"/>
                </a:xfrm>
                <a:prstGeom prst="rect">
                  <a:avLst/>
                </a:prstGeom>
              </p:spPr>
            </p:pic>
          </p:grpSp>
          <p:grpSp>
            <p:nvGrpSpPr>
              <p:cNvPr id="44" name="Group 43">
                <a:extLst>
                  <a:ext uri="{FF2B5EF4-FFF2-40B4-BE49-F238E27FC236}">
                    <a16:creationId xmlns:a16="http://schemas.microsoft.com/office/drawing/2014/main" id="{0D245BA0-D737-4E66-B878-ECDFFA48BB10}"/>
                  </a:ext>
                </a:extLst>
              </p:cNvPr>
              <p:cNvGrpSpPr/>
              <p:nvPr/>
            </p:nvGrpSpPr>
            <p:grpSpPr>
              <a:xfrm>
                <a:off x="10505604" y="303729"/>
                <a:ext cx="1837677" cy="1988598"/>
                <a:chOff x="2020870" y="4247465"/>
                <a:chExt cx="1837677" cy="1988598"/>
              </a:xfrm>
            </p:grpSpPr>
            <p:sp>
              <p:nvSpPr>
                <p:cNvPr id="28" name="Rectangle 27">
                  <a:extLst>
                    <a:ext uri="{FF2B5EF4-FFF2-40B4-BE49-F238E27FC236}">
                      <a16:creationId xmlns:a16="http://schemas.microsoft.com/office/drawing/2014/main" id="{6BDB6A8E-E699-4F5D-BFA5-2CF59D0A3F18}"/>
                    </a:ext>
                  </a:extLst>
                </p:cNvPr>
                <p:cNvSpPr/>
                <p:nvPr/>
              </p:nvSpPr>
              <p:spPr>
                <a:xfrm>
                  <a:off x="2020870" y="4247465"/>
                  <a:ext cx="1837677" cy="198859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A49C720E-13C8-4366-B1CB-8B666D243A08}"/>
                    </a:ext>
                  </a:extLst>
                </p:cNvPr>
                <p:cNvSpPr txBox="1"/>
                <p:nvPr/>
              </p:nvSpPr>
              <p:spPr>
                <a:xfrm>
                  <a:off x="2663301" y="4309609"/>
                  <a:ext cx="905523" cy="369332"/>
                </a:xfrm>
                <a:prstGeom prst="rect">
                  <a:avLst/>
                </a:prstGeom>
                <a:noFill/>
              </p:spPr>
              <p:txBody>
                <a:bodyPr wrap="square" rtlCol="0">
                  <a:spAutoFit/>
                </a:bodyPr>
                <a:lstStyle/>
                <a:p>
                  <a:r>
                    <a:rPr lang="en-GB" b="1" dirty="0"/>
                    <a:t>Dog</a:t>
                  </a:r>
                </a:p>
              </p:txBody>
            </p:sp>
            <p:pic>
              <p:nvPicPr>
                <p:cNvPr id="31" name="Picture 30">
                  <a:extLst>
                    <a:ext uri="{FF2B5EF4-FFF2-40B4-BE49-F238E27FC236}">
                      <a16:creationId xmlns:a16="http://schemas.microsoft.com/office/drawing/2014/main" id="{DC6E0E55-FAD1-4E79-A884-0F0BBE1F22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5333" y="4678941"/>
                  <a:ext cx="1428750" cy="1428750"/>
                </a:xfrm>
                <a:prstGeom prst="rect">
                  <a:avLst/>
                </a:prstGeom>
              </p:spPr>
            </p:pic>
          </p:grpSp>
        </p:grpSp>
        <p:grpSp>
          <p:nvGrpSpPr>
            <p:cNvPr id="54" name="Group 53">
              <a:extLst>
                <a:ext uri="{FF2B5EF4-FFF2-40B4-BE49-F238E27FC236}">
                  <a16:creationId xmlns:a16="http://schemas.microsoft.com/office/drawing/2014/main" id="{3886BA7B-8899-4E9C-AECF-928B48C340FB}"/>
                </a:ext>
              </a:extLst>
            </p:cNvPr>
            <p:cNvGrpSpPr/>
            <p:nvPr/>
          </p:nvGrpSpPr>
          <p:grpSpPr>
            <a:xfrm>
              <a:off x="4022091" y="2441307"/>
              <a:ext cx="7778169" cy="2000818"/>
              <a:chOff x="4022091" y="2441307"/>
              <a:chExt cx="7778169" cy="2000818"/>
            </a:xfrm>
          </p:grpSpPr>
          <p:grpSp>
            <p:nvGrpSpPr>
              <p:cNvPr id="48" name="Group 47">
                <a:extLst>
                  <a:ext uri="{FF2B5EF4-FFF2-40B4-BE49-F238E27FC236}">
                    <a16:creationId xmlns:a16="http://schemas.microsoft.com/office/drawing/2014/main" id="{A6146604-C5D6-4FFA-BC61-B350E4EF20DD}"/>
                  </a:ext>
                </a:extLst>
              </p:cNvPr>
              <p:cNvGrpSpPr/>
              <p:nvPr/>
            </p:nvGrpSpPr>
            <p:grpSpPr>
              <a:xfrm>
                <a:off x="9869362" y="2441307"/>
                <a:ext cx="1930898" cy="1988598"/>
                <a:chOff x="8174024" y="2135693"/>
                <a:chExt cx="1930898" cy="1988598"/>
              </a:xfrm>
            </p:grpSpPr>
            <p:sp>
              <p:nvSpPr>
                <p:cNvPr id="24" name="Rectangle 23">
                  <a:extLst>
                    <a:ext uri="{FF2B5EF4-FFF2-40B4-BE49-F238E27FC236}">
                      <a16:creationId xmlns:a16="http://schemas.microsoft.com/office/drawing/2014/main" id="{446C0E0B-1F7B-465E-A84E-270920642EC6}"/>
                    </a:ext>
                  </a:extLst>
                </p:cNvPr>
                <p:cNvSpPr/>
                <p:nvPr/>
              </p:nvSpPr>
              <p:spPr>
                <a:xfrm>
                  <a:off x="8174024" y="2135693"/>
                  <a:ext cx="1837677" cy="198859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8F2F24DB-DD27-49D5-A0E0-EC287291C720}"/>
                    </a:ext>
                  </a:extLst>
                </p:cNvPr>
                <p:cNvSpPr txBox="1"/>
                <p:nvPr/>
              </p:nvSpPr>
              <p:spPr>
                <a:xfrm>
                  <a:off x="8724718" y="2163075"/>
                  <a:ext cx="1380204" cy="369332"/>
                </a:xfrm>
                <a:prstGeom prst="rect">
                  <a:avLst/>
                </a:prstGeom>
                <a:noFill/>
              </p:spPr>
              <p:txBody>
                <a:bodyPr wrap="square" rtlCol="0">
                  <a:spAutoFit/>
                </a:bodyPr>
                <a:lstStyle/>
                <a:p>
                  <a:r>
                    <a:rPr lang="en-GB" b="1" dirty="0"/>
                    <a:t>Eagle</a:t>
                  </a:r>
                </a:p>
              </p:txBody>
            </p:sp>
            <p:pic>
              <p:nvPicPr>
                <p:cNvPr id="27" name="Picture 26">
                  <a:extLst>
                    <a:ext uri="{FF2B5EF4-FFF2-40B4-BE49-F238E27FC236}">
                      <a16:creationId xmlns:a16="http://schemas.microsoft.com/office/drawing/2014/main" id="{B04DFC8A-F5AB-48E1-B4BF-4CB217786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8488" y="2564840"/>
                  <a:ext cx="1428750" cy="1428750"/>
                </a:xfrm>
                <a:prstGeom prst="rect">
                  <a:avLst/>
                </a:prstGeom>
              </p:spPr>
            </p:pic>
          </p:grpSp>
          <p:grpSp>
            <p:nvGrpSpPr>
              <p:cNvPr id="51" name="Group 50">
                <a:extLst>
                  <a:ext uri="{FF2B5EF4-FFF2-40B4-BE49-F238E27FC236}">
                    <a16:creationId xmlns:a16="http://schemas.microsoft.com/office/drawing/2014/main" id="{8AB38000-3414-4052-9D79-D3A4ECFD0B93}"/>
                  </a:ext>
                </a:extLst>
              </p:cNvPr>
              <p:cNvGrpSpPr/>
              <p:nvPr/>
            </p:nvGrpSpPr>
            <p:grpSpPr>
              <a:xfrm>
                <a:off x="4022091" y="2453527"/>
                <a:ext cx="1837677" cy="1988598"/>
                <a:chOff x="4055612" y="4247465"/>
                <a:chExt cx="1837677" cy="1988598"/>
              </a:xfrm>
            </p:grpSpPr>
            <p:sp>
              <p:nvSpPr>
                <p:cNvPr id="32" name="Rectangle 31">
                  <a:extLst>
                    <a:ext uri="{FF2B5EF4-FFF2-40B4-BE49-F238E27FC236}">
                      <a16:creationId xmlns:a16="http://schemas.microsoft.com/office/drawing/2014/main" id="{82101B4F-ADB6-4FE0-9CDC-D0F5400E31F1}"/>
                    </a:ext>
                  </a:extLst>
                </p:cNvPr>
                <p:cNvSpPr/>
                <p:nvPr/>
              </p:nvSpPr>
              <p:spPr>
                <a:xfrm>
                  <a:off x="4055612" y="4247465"/>
                  <a:ext cx="1837677" cy="198859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7369D9AC-A92E-4A22-99AB-FBD0B52897E9}"/>
                    </a:ext>
                  </a:extLst>
                </p:cNvPr>
                <p:cNvSpPr txBox="1"/>
                <p:nvPr/>
              </p:nvSpPr>
              <p:spPr>
                <a:xfrm>
                  <a:off x="4500978" y="4279617"/>
                  <a:ext cx="1380204" cy="369332"/>
                </a:xfrm>
                <a:prstGeom prst="rect">
                  <a:avLst/>
                </a:prstGeom>
                <a:noFill/>
              </p:spPr>
              <p:txBody>
                <a:bodyPr wrap="square" rtlCol="0">
                  <a:spAutoFit/>
                </a:bodyPr>
                <a:lstStyle/>
                <a:p>
                  <a:r>
                    <a:rPr lang="en-GB" b="1" dirty="0"/>
                    <a:t>Octopus</a:t>
                  </a:r>
                </a:p>
              </p:txBody>
            </p:sp>
            <p:pic>
              <p:nvPicPr>
                <p:cNvPr id="35" name="Picture 34">
                  <a:extLst>
                    <a:ext uri="{FF2B5EF4-FFF2-40B4-BE49-F238E27FC236}">
                      <a16:creationId xmlns:a16="http://schemas.microsoft.com/office/drawing/2014/main" id="{63242882-19FC-4BC2-B018-1F76D48FD6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9837" y="4648949"/>
                  <a:ext cx="1428750" cy="1428750"/>
                </a:xfrm>
                <a:prstGeom prst="rect">
                  <a:avLst/>
                </a:prstGeom>
              </p:spPr>
            </p:pic>
          </p:grpSp>
          <p:grpSp>
            <p:nvGrpSpPr>
              <p:cNvPr id="50" name="Group 49">
                <a:extLst>
                  <a:ext uri="{FF2B5EF4-FFF2-40B4-BE49-F238E27FC236}">
                    <a16:creationId xmlns:a16="http://schemas.microsoft.com/office/drawing/2014/main" id="{54B50584-738F-4025-B409-3A27FDE1FC15}"/>
                  </a:ext>
                </a:extLst>
              </p:cNvPr>
              <p:cNvGrpSpPr/>
              <p:nvPr/>
            </p:nvGrpSpPr>
            <p:grpSpPr>
              <a:xfrm>
                <a:off x="5972854" y="2453527"/>
                <a:ext cx="1837677" cy="1988598"/>
                <a:chOff x="6185420" y="4247465"/>
                <a:chExt cx="1837677" cy="1988598"/>
              </a:xfrm>
            </p:grpSpPr>
            <p:sp>
              <p:nvSpPr>
                <p:cNvPr id="36" name="Rectangle 35">
                  <a:extLst>
                    <a:ext uri="{FF2B5EF4-FFF2-40B4-BE49-F238E27FC236}">
                      <a16:creationId xmlns:a16="http://schemas.microsoft.com/office/drawing/2014/main" id="{DB407734-81ED-4D46-90FE-942A413A1028}"/>
                    </a:ext>
                  </a:extLst>
                </p:cNvPr>
                <p:cNvSpPr/>
                <p:nvPr/>
              </p:nvSpPr>
              <p:spPr>
                <a:xfrm>
                  <a:off x="6185420" y="4247465"/>
                  <a:ext cx="1837677" cy="198859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9BEA08CA-5491-4970-B9CD-D7722DDE2AFF}"/>
                    </a:ext>
                  </a:extLst>
                </p:cNvPr>
                <p:cNvSpPr txBox="1"/>
                <p:nvPr/>
              </p:nvSpPr>
              <p:spPr>
                <a:xfrm>
                  <a:off x="6552923" y="4277510"/>
                  <a:ext cx="1380204" cy="369332"/>
                </a:xfrm>
                <a:prstGeom prst="rect">
                  <a:avLst/>
                </a:prstGeom>
                <a:noFill/>
              </p:spPr>
              <p:txBody>
                <a:bodyPr wrap="square" rtlCol="0">
                  <a:spAutoFit/>
                </a:bodyPr>
                <a:lstStyle/>
                <a:p>
                  <a:r>
                    <a:rPr lang="en-GB" b="1" dirty="0"/>
                    <a:t>Tarantula</a:t>
                  </a:r>
                </a:p>
              </p:txBody>
            </p:sp>
            <p:pic>
              <p:nvPicPr>
                <p:cNvPr id="39" name="Picture 38">
                  <a:extLst>
                    <a:ext uri="{FF2B5EF4-FFF2-40B4-BE49-F238E27FC236}">
                      <a16:creationId xmlns:a16="http://schemas.microsoft.com/office/drawing/2014/main" id="{21E7AB7D-95E1-47C5-8E87-7EAE5DF819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1727" y="4678857"/>
                  <a:ext cx="1428750" cy="1428750"/>
                </a:xfrm>
                <a:prstGeom prst="rect">
                  <a:avLst/>
                </a:prstGeom>
              </p:spPr>
            </p:pic>
          </p:grpSp>
          <p:grpSp>
            <p:nvGrpSpPr>
              <p:cNvPr id="52" name="Group 51">
                <a:extLst>
                  <a:ext uri="{FF2B5EF4-FFF2-40B4-BE49-F238E27FC236}">
                    <a16:creationId xmlns:a16="http://schemas.microsoft.com/office/drawing/2014/main" id="{5E7112C6-ED43-4DB2-B3CA-45FF7E67521E}"/>
                  </a:ext>
                </a:extLst>
              </p:cNvPr>
              <p:cNvGrpSpPr/>
              <p:nvPr/>
            </p:nvGrpSpPr>
            <p:grpSpPr>
              <a:xfrm>
                <a:off x="7922271" y="2453527"/>
                <a:ext cx="1882071" cy="1988598"/>
                <a:chOff x="8222851" y="4264736"/>
                <a:chExt cx="1882071" cy="1988598"/>
              </a:xfrm>
            </p:grpSpPr>
            <p:sp>
              <p:nvSpPr>
                <p:cNvPr id="40" name="Rectangle 39">
                  <a:extLst>
                    <a:ext uri="{FF2B5EF4-FFF2-40B4-BE49-F238E27FC236}">
                      <a16:creationId xmlns:a16="http://schemas.microsoft.com/office/drawing/2014/main" id="{6DF5B637-0497-4CCA-BBCB-E5D573D9B6D6}"/>
                    </a:ext>
                  </a:extLst>
                </p:cNvPr>
                <p:cNvSpPr/>
                <p:nvPr/>
              </p:nvSpPr>
              <p:spPr>
                <a:xfrm>
                  <a:off x="8222851" y="4264736"/>
                  <a:ext cx="1837677" cy="198859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9" name="Group 48">
                  <a:extLst>
                    <a:ext uri="{FF2B5EF4-FFF2-40B4-BE49-F238E27FC236}">
                      <a16:creationId xmlns:a16="http://schemas.microsoft.com/office/drawing/2014/main" id="{5891754A-2809-4D75-AD8D-78E65CCA41AB}"/>
                    </a:ext>
                  </a:extLst>
                </p:cNvPr>
                <p:cNvGrpSpPr/>
                <p:nvPr/>
              </p:nvGrpSpPr>
              <p:grpSpPr>
                <a:xfrm>
                  <a:off x="8427314" y="4277510"/>
                  <a:ext cx="1677608" cy="1830097"/>
                  <a:chOff x="8427314" y="4277510"/>
                  <a:chExt cx="1677608" cy="1830097"/>
                </a:xfrm>
              </p:grpSpPr>
              <p:sp>
                <p:nvSpPr>
                  <p:cNvPr id="41" name="TextBox 40">
                    <a:extLst>
                      <a:ext uri="{FF2B5EF4-FFF2-40B4-BE49-F238E27FC236}">
                        <a16:creationId xmlns:a16="http://schemas.microsoft.com/office/drawing/2014/main" id="{0AE9EE32-D343-4721-90D5-723B98ED46DE}"/>
                      </a:ext>
                    </a:extLst>
                  </p:cNvPr>
                  <p:cNvSpPr txBox="1"/>
                  <p:nvPr/>
                </p:nvSpPr>
                <p:spPr>
                  <a:xfrm>
                    <a:off x="8724718" y="4277510"/>
                    <a:ext cx="1380204" cy="369332"/>
                  </a:xfrm>
                  <a:prstGeom prst="rect">
                    <a:avLst/>
                  </a:prstGeom>
                  <a:noFill/>
                </p:spPr>
                <p:txBody>
                  <a:bodyPr wrap="square" rtlCol="0">
                    <a:spAutoFit/>
                  </a:bodyPr>
                  <a:lstStyle/>
                  <a:p>
                    <a:r>
                      <a:rPr lang="en-GB" b="1" dirty="0"/>
                      <a:t>Lizard</a:t>
                    </a:r>
                  </a:p>
                </p:txBody>
              </p:sp>
              <p:pic>
                <p:nvPicPr>
                  <p:cNvPr id="43" name="Picture 42">
                    <a:extLst>
                      <a:ext uri="{FF2B5EF4-FFF2-40B4-BE49-F238E27FC236}">
                        <a16:creationId xmlns:a16="http://schemas.microsoft.com/office/drawing/2014/main" id="{B6AC6187-7254-462C-8246-594A7BD958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27314" y="4678857"/>
                    <a:ext cx="1428750" cy="1428750"/>
                  </a:xfrm>
                  <a:prstGeom prst="rect">
                    <a:avLst/>
                  </a:prstGeom>
                </p:spPr>
              </p:pic>
            </p:grpSp>
          </p:grpSp>
        </p:grpSp>
      </p:grpSp>
      <p:sp>
        <p:nvSpPr>
          <p:cNvPr id="56" name="TextBox 55">
            <a:extLst>
              <a:ext uri="{FF2B5EF4-FFF2-40B4-BE49-F238E27FC236}">
                <a16:creationId xmlns:a16="http://schemas.microsoft.com/office/drawing/2014/main" id="{2254728C-76AC-4653-92C3-F388B80843D6}"/>
              </a:ext>
            </a:extLst>
          </p:cNvPr>
          <p:cNvSpPr txBox="1"/>
          <p:nvPr/>
        </p:nvSpPr>
        <p:spPr>
          <a:xfrm>
            <a:off x="7257351" y="359666"/>
            <a:ext cx="2241755" cy="461665"/>
          </a:xfrm>
          <a:prstGeom prst="rect">
            <a:avLst/>
          </a:prstGeom>
          <a:noFill/>
        </p:spPr>
        <p:txBody>
          <a:bodyPr wrap="square" rtlCol="0">
            <a:spAutoFit/>
          </a:bodyPr>
          <a:lstStyle/>
          <a:p>
            <a:r>
              <a:rPr lang="en-GB" sz="2400" b="1" dirty="0">
                <a:solidFill>
                  <a:schemeClr val="accent3">
                    <a:lumMod val="50000"/>
                  </a:schemeClr>
                </a:solidFill>
              </a:rPr>
              <a:t>Mammal</a:t>
            </a:r>
          </a:p>
        </p:txBody>
      </p:sp>
      <p:sp>
        <p:nvSpPr>
          <p:cNvPr id="57" name="TextBox 56">
            <a:extLst>
              <a:ext uri="{FF2B5EF4-FFF2-40B4-BE49-F238E27FC236}">
                <a16:creationId xmlns:a16="http://schemas.microsoft.com/office/drawing/2014/main" id="{7D49753B-8097-4761-A96B-2DDC680BBD82}"/>
              </a:ext>
            </a:extLst>
          </p:cNvPr>
          <p:cNvSpPr txBox="1"/>
          <p:nvPr/>
        </p:nvSpPr>
        <p:spPr>
          <a:xfrm>
            <a:off x="7092608" y="5190535"/>
            <a:ext cx="2241755" cy="461665"/>
          </a:xfrm>
          <a:prstGeom prst="rect">
            <a:avLst/>
          </a:prstGeom>
          <a:noFill/>
        </p:spPr>
        <p:txBody>
          <a:bodyPr wrap="square" rtlCol="0">
            <a:spAutoFit/>
          </a:bodyPr>
          <a:lstStyle/>
          <a:p>
            <a:r>
              <a:rPr lang="en-GB" sz="2400" b="1" dirty="0">
                <a:solidFill>
                  <a:schemeClr val="accent4">
                    <a:lumMod val="75000"/>
                  </a:schemeClr>
                </a:solidFill>
              </a:rPr>
              <a:t>Not mammal</a:t>
            </a:r>
          </a:p>
        </p:txBody>
      </p:sp>
    </p:spTree>
    <p:extLst>
      <p:ext uri="{BB962C8B-B14F-4D97-AF65-F5344CB8AC3E}">
        <p14:creationId xmlns:p14="http://schemas.microsoft.com/office/powerpoint/2010/main" val="220056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C543-9488-43C9-AD84-FCB241E2F644}"/>
              </a:ext>
            </a:extLst>
          </p:cNvPr>
          <p:cNvSpPr>
            <a:spLocks noGrp="1"/>
          </p:cNvSpPr>
          <p:nvPr>
            <p:ph type="title"/>
          </p:nvPr>
        </p:nvSpPr>
        <p:spPr/>
        <p:txBody>
          <a:bodyPr/>
          <a:lstStyle/>
          <a:p>
            <a:r>
              <a:rPr lang="en-GB" b="1" dirty="0"/>
              <a:t>Example</a:t>
            </a:r>
          </a:p>
        </p:txBody>
      </p:sp>
      <p:grpSp>
        <p:nvGrpSpPr>
          <p:cNvPr id="71" name="Group 70">
            <a:extLst>
              <a:ext uri="{FF2B5EF4-FFF2-40B4-BE49-F238E27FC236}">
                <a16:creationId xmlns:a16="http://schemas.microsoft.com/office/drawing/2014/main" id="{DF454FB9-AEA2-4E58-9ABC-96AA4F93B7B2}"/>
              </a:ext>
            </a:extLst>
          </p:cNvPr>
          <p:cNvGrpSpPr/>
          <p:nvPr/>
        </p:nvGrpSpPr>
        <p:grpSpPr>
          <a:xfrm>
            <a:off x="1152327" y="1161781"/>
            <a:ext cx="6386264" cy="3941485"/>
            <a:chOff x="2421834" y="1357089"/>
            <a:chExt cx="6386264" cy="3941485"/>
          </a:xfrm>
        </p:grpSpPr>
        <p:sp>
          <p:nvSpPr>
            <p:cNvPr id="8" name="TextBox 7">
              <a:extLst>
                <a:ext uri="{FF2B5EF4-FFF2-40B4-BE49-F238E27FC236}">
                  <a16:creationId xmlns:a16="http://schemas.microsoft.com/office/drawing/2014/main" id="{9B351025-05D0-4C9C-B0E8-553EA52D0AFF}"/>
                </a:ext>
              </a:extLst>
            </p:cNvPr>
            <p:cNvSpPr txBox="1"/>
            <p:nvPr/>
          </p:nvSpPr>
          <p:spPr>
            <a:xfrm>
              <a:off x="5140409" y="1357089"/>
              <a:ext cx="961933" cy="369332"/>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GB" dirty="0"/>
                <a:t>Can fly?</a:t>
              </a:r>
            </a:p>
          </p:txBody>
        </p:sp>
        <p:sp>
          <p:nvSpPr>
            <p:cNvPr id="9" name="TextBox 8">
              <a:extLst>
                <a:ext uri="{FF2B5EF4-FFF2-40B4-BE49-F238E27FC236}">
                  <a16:creationId xmlns:a16="http://schemas.microsoft.com/office/drawing/2014/main" id="{FC59B221-A727-4E08-A7F4-F78DC3DB8F0E}"/>
                </a:ext>
              </a:extLst>
            </p:cNvPr>
            <p:cNvSpPr txBox="1"/>
            <p:nvPr/>
          </p:nvSpPr>
          <p:spPr>
            <a:xfrm>
              <a:off x="3740464" y="2251965"/>
              <a:ext cx="1093619" cy="369332"/>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GB" dirty="0"/>
                <a:t>Has fur?</a:t>
              </a:r>
            </a:p>
          </p:txBody>
        </p:sp>
        <p:sp>
          <p:nvSpPr>
            <p:cNvPr id="10" name="TextBox 9">
              <a:extLst>
                <a:ext uri="{FF2B5EF4-FFF2-40B4-BE49-F238E27FC236}">
                  <a16:creationId xmlns:a16="http://schemas.microsoft.com/office/drawing/2014/main" id="{850D2493-8E9E-48DD-A1AD-EFCDF08FC26C}"/>
                </a:ext>
              </a:extLst>
            </p:cNvPr>
            <p:cNvSpPr txBox="1"/>
            <p:nvPr/>
          </p:nvSpPr>
          <p:spPr>
            <a:xfrm>
              <a:off x="6549681" y="2268052"/>
              <a:ext cx="1093619" cy="369332"/>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GB" dirty="0"/>
                <a:t>Has fur?</a:t>
              </a:r>
            </a:p>
          </p:txBody>
        </p:sp>
        <p:sp>
          <p:nvSpPr>
            <p:cNvPr id="11" name="TextBox 10">
              <a:extLst>
                <a:ext uri="{FF2B5EF4-FFF2-40B4-BE49-F238E27FC236}">
                  <a16:creationId xmlns:a16="http://schemas.microsoft.com/office/drawing/2014/main" id="{06C69D11-AD96-4CBB-8B11-DD281C6AA61B}"/>
                </a:ext>
              </a:extLst>
            </p:cNvPr>
            <p:cNvSpPr txBox="1"/>
            <p:nvPr/>
          </p:nvSpPr>
          <p:spPr>
            <a:xfrm>
              <a:off x="5507896" y="3090155"/>
              <a:ext cx="1221513" cy="369332"/>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GB" dirty="0"/>
                <a:t>&gt;4 legs?</a:t>
              </a:r>
            </a:p>
          </p:txBody>
        </p:sp>
        <p:cxnSp>
          <p:nvCxnSpPr>
            <p:cNvPr id="13" name="Straight Arrow Connector 12">
              <a:extLst>
                <a:ext uri="{FF2B5EF4-FFF2-40B4-BE49-F238E27FC236}">
                  <a16:creationId xmlns:a16="http://schemas.microsoft.com/office/drawing/2014/main" id="{5D8C054D-96EE-496D-AEC5-EC22C333D740}"/>
                </a:ext>
              </a:extLst>
            </p:cNvPr>
            <p:cNvCxnSpPr>
              <a:stCxn id="8" idx="2"/>
              <a:endCxn id="9" idx="0"/>
            </p:cNvCxnSpPr>
            <p:nvPr/>
          </p:nvCxnSpPr>
          <p:spPr>
            <a:xfrm flipH="1">
              <a:off x="4287274" y="1726421"/>
              <a:ext cx="1334102" cy="52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53A58F-3845-4816-85DB-B242541D1C40}"/>
                </a:ext>
              </a:extLst>
            </p:cNvPr>
            <p:cNvCxnSpPr>
              <a:cxnSpLocks/>
              <a:stCxn id="8" idx="2"/>
              <a:endCxn id="10" idx="0"/>
            </p:cNvCxnSpPr>
            <p:nvPr/>
          </p:nvCxnSpPr>
          <p:spPr>
            <a:xfrm>
              <a:off x="5621376" y="1726421"/>
              <a:ext cx="1475115" cy="541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30D3C9F-9E76-44D9-87E1-3F9E4682694D}"/>
                </a:ext>
              </a:extLst>
            </p:cNvPr>
            <p:cNvSpPr txBox="1"/>
            <p:nvPr/>
          </p:nvSpPr>
          <p:spPr>
            <a:xfrm>
              <a:off x="2421834" y="3095951"/>
              <a:ext cx="1093619" cy="369332"/>
            </a:xfrm>
            <a:prstGeom prst="rect">
              <a:avLst/>
            </a:prstGeom>
            <a:solidFill>
              <a:schemeClr val="accent3">
                <a:lumMod val="20000"/>
                <a:lumOff val="80000"/>
              </a:schemeClr>
            </a:solidFill>
            <a:ln>
              <a:solidFill>
                <a:schemeClr val="accent1"/>
              </a:solidFill>
            </a:ln>
          </p:spPr>
          <p:txBody>
            <a:bodyPr wrap="square" rtlCol="0">
              <a:spAutoFit/>
            </a:bodyPr>
            <a:lstStyle/>
            <a:p>
              <a:pPr algn="ctr"/>
              <a:r>
                <a:rPr lang="en-GB" dirty="0"/>
                <a:t>Bat</a:t>
              </a:r>
            </a:p>
          </p:txBody>
        </p:sp>
        <p:sp>
          <p:nvSpPr>
            <p:cNvPr id="18" name="TextBox 17">
              <a:extLst>
                <a:ext uri="{FF2B5EF4-FFF2-40B4-BE49-F238E27FC236}">
                  <a16:creationId xmlns:a16="http://schemas.microsoft.com/office/drawing/2014/main" id="{93FCF62D-56B7-45BA-BBEC-C55103DCF6FE}"/>
                </a:ext>
              </a:extLst>
            </p:cNvPr>
            <p:cNvSpPr txBox="1"/>
            <p:nvPr/>
          </p:nvSpPr>
          <p:spPr>
            <a:xfrm>
              <a:off x="3901363" y="3095951"/>
              <a:ext cx="1093619" cy="369332"/>
            </a:xfrm>
            <a:prstGeom prst="rect">
              <a:avLst/>
            </a:prstGeom>
            <a:solidFill>
              <a:schemeClr val="accent4">
                <a:lumMod val="20000"/>
                <a:lumOff val="80000"/>
              </a:schemeClr>
            </a:solidFill>
            <a:ln>
              <a:solidFill>
                <a:schemeClr val="accent1"/>
              </a:solidFill>
            </a:ln>
          </p:spPr>
          <p:txBody>
            <a:bodyPr wrap="square" rtlCol="0">
              <a:spAutoFit/>
            </a:bodyPr>
            <a:lstStyle/>
            <a:p>
              <a:pPr algn="ctr"/>
              <a:r>
                <a:rPr lang="en-GB" dirty="0"/>
                <a:t>Eagle</a:t>
              </a:r>
            </a:p>
          </p:txBody>
        </p:sp>
        <p:sp>
          <p:nvSpPr>
            <p:cNvPr id="19" name="TextBox 18">
              <a:extLst>
                <a:ext uri="{FF2B5EF4-FFF2-40B4-BE49-F238E27FC236}">
                  <a16:creationId xmlns:a16="http://schemas.microsoft.com/office/drawing/2014/main" id="{18B26571-646C-458F-804B-7257CA0E4098}"/>
                </a:ext>
              </a:extLst>
            </p:cNvPr>
            <p:cNvSpPr txBox="1"/>
            <p:nvPr/>
          </p:nvSpPr>
          <p:spPr>
            <a:xfrm>
              <a:off x="7643301" y="3484468"/>
              <a:ext cx="1164797" cy="369332"/>
            </a:xfrm>
            <a:prstGeom prst="rect">
              <a:avLst/>
            </a:prstGeom>
            <a:solidFill>
              <a:schemeClr val="accent4">
                <a:lumMod val="20000"/>
                <a:lumOff val="80000"/>
              </a:schemeClr>
            </a:solidFill>
            <a:ln>
              <a:solidFill>
                <a:schemeClr val="accent1"/>
              </a:solidFill>
            </a:ln>
          </p:spPr>
          <p:txBody>
            <a:bodyPr wrap="square" rtlCol="0">
              <a:spAutoFit/>
            </a:bodyPr>
            <a:lstStyle/>
            <a:p>
              <a:pPr algn="ctr"/>
              <a:r>
                <a:rPr lang="en-GB" dirty="0"/>
                <a:t>Lizard</a:t>
              </a:r>
            </a:p>
          </p:txBody>
        </p:sp>
        <p:cxnSp>
          <p:nvCxnSpPr>
            <p:cNvPr id="20" name="Straight Arrow Connector 19">
              <a:extLst>
                <a:ext uri="{FF2B5EF4-FFF2-40B4-BE49-F238E27FC236}">
                  <a16:creationId xmlns:a16="http://schemas.microsoft.com/office/drawing/2014/main" id="{C6D1FC6C-9E8D-48F6-B620-75F4B68BA4D4}"/>
                </a:ext>
              </a:extLst>
            </p:cNvPr>
            <p:cNvCxnSpPr>
              <a:cxnSpLocks/>
              <a:stCxn id="10" idx="2"/>
              <a:endCxn id="11" idx="0"/>
            </p:cNvCxnSpPr>
            <p:nvPr/>
          </p:nvCxnSpPr>
          <p:spPr>
            <a:xfrm flipH="1">
              <a:off x="6118653" y="2637384"/>
              <a:ext cx="977838" cy="45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AE20057-943E-4839-80D7-2BC2AB58C698}"/>
                </a:ext>
              </a:extLst>
            </p:cNvPr>
            <p:cNvCxnSpPr>
              <a:cxnSpLocks/>
              <a:stCxn id="10" idx="2"/>
              <a:endCxn id="19" idx="0"/>
            </p:cNvCxnSpPr>
            <p:nvPr/>
          </p:nvCxnSpPr>
          <p:spPr>
            <a:xfrm>
              <a:off x="7096491" y="2637384"/>
              <a:ext cx="1129209" cy="847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A6F511D-A948-4A13-A84C-ACCE5CE8B7DB}"/>
                </a:ext>
              </a:extLst>
            </p:cNvPr>
            <p:cNvCxnSpPr>
              <a:cxnSpLocks/>
              <a:stCxn id="9" idx="2"/>
              <a:endCxn id="17" idx="0"/>
            </p:cNvCxnSpPr>
            <p:nvPr/>
          </p:nvCxnSpPr>
          <p:spPr>
            <a:xfrm flipH="1">
              <a:off x="2968644" y="2621297"/>
              <a:ext cx="1318630" cy="474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73285F4-0BAA-45AC-9E1E-FDEAD524A816}"/>
                </a:ext>
              </a:extLst>
            </p:cNvPr>
            <p:cNvCxnSpPr>
              <a:cxnSpLocks/>
              <a:stCxn id="9" idx="2"/>
              <a:endCxn id="18" idx="0"/>
            </p:cNvCxnSpPr>
            <p:nvPr/>
          </p:nvCxnSpPr>
          <p:spPr>
            <a:xfrm>
              <a:off x="4287274" y="2621297"/>
              <a:ext cx="160899" cy="474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4E7000-7C00-46AD-AA8C-5D1259D21F43}"/>
                </a:ext>
              </a:extLst>
            </p:cNvPr>
            <p:cNvCxnSpPr>
              <a:cxnSpLocks/>
              <a:stCxn id="11" idx="2"/>
              <a:endCxn id="34" idx="0"/>
            </p:cNvCxnSpPr>
            <p:nvPr/>
          </p:nvCxnSpPr>
          <p:spPr>
            <a:xfrm flipH="1">
              <a:off x="5114899" y="3459487"/>
              <a:ext cx="1003754" cy="707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792661F-0AB1-4226-A289-C8629A64E940}"/>
                </a:ext>
              </a:extLst>
            </p:cNvPr>
            <p:cNvCxnSpPr>
              <a:cxnSpLocks/>
              <a:stCxn id="11" idx="2"/>
              <a:endCxn id="36" idx="0"/>
            </p:cNvCxnSpPr>
            <p:nvPr/>
          </p:nvCxnSpPr>
          <p:spPr>
            <a:xfrm>
              <a:off x="6118653" y="3459487"/>
              <a:ext cx="610757" cy="103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860863D-0381-46E8-8C76-20D38BC1854B}"/>
                </a:ext>
              </a:extLst>
            </p:cNvPr>
            <p:cNvSpPr txBox="1"/>
            <p:nvPr/>
          </p:nvSpPr>
          <p:spPr>
            <a:xfrm>
              <a:off x="4568089" y="4166830"/>
              <a:ext cx="1093619" cy="369332"/>
            </a:xfrm>
            <a:prstGeom prst="rect">
              <a:avLst/>
            </a:prstGeom>
            <a:solidFill>
              <a:schemeClr val="accent4">
                <a:lumMod val="20000"/>
                <a:lumOff val="80000"/>
              </a:schemeClr>
            </a:solidFill>
            <a:ln>
              <a:solidFill>
                <a:schemeClr val="accent1"/>
              </a:solidFill>
            </a:ln>
          </p:spPr>
          <p:txBody>
            <a:bodyPr wrap="square" rtlCol="0">
              <a:spAutoFit/>
            </a:bodyPr>
            <a:lstStyle/>
            <a:p>
              <a:pPr algn="ctr"/>
              <a:r>
                <a:rPr lang="en-GB" dirty="0"/>
                <a:t>Tarantula</a:t>
              </a:r>
            </a:p>
          </p:txBody>
        </p:sp>
        <p:sp>
          <p:nvSpPr>
            <p:cNvPr id="36" name="TextBox 35">
              <a:extLst>
                <a:ext uri="{FF2B5EF4-FFF2-40B4-BE49-F238E27FC236}">
                  <a16:creationId xmlns:a16="http://schemas.microsoft.com/office/drawing/2014/main" id="{66571E02-196B-40C3-BE2A-84376DD14FB7}"/>
                </a:ext>
              </a:extLst>
            </p:cNvPr>
            <p:cNvSpPr txBox="1"/>
            <p:nvPr/>
          </p:nvSpPr>
          <p:spPr>
            <a:xfrm>
              <a:off x="6182600" y="4489995"/>
              <a:ext cx="1093619" cy="369332"/>
            </a:xfrm>
            <a:prstGeom prst="rect">
              <a:avLst/>
            </a:prstGeom>
            <a:solidFill>
              <a:schemeClr val="accent3">
                <a:lumMod val="20000"/>
                <a:lumOff val="80000"/>
              </a:schemeClr>
            </a:solidFill>
            <a:ln>
              <a:solidFill>
                <a:schemeClr val="accent1"/>
              </a:solidFill>
            </a:ln>
          </p:spPr>
          <p:txBody>
            <a:bodyPr wrap="square" rtlCol="0">
              <a:spAutoFit/>
            </a:bodyPr>
            <a:lstStyle/>
            <a:p>
              <a:pPr algn="ctr"/>
              <a:r>
                <a:rPr lang="en-GB" dirty="0"/>
                <a:t>Seal</a:t>
              </a:r>
            </a:p>
          </p:txBody>
        </p:sp>
        <p:sp>
          <p:nvSpPr>
            <p:cNvPr id="38" name="TextBox 37">
              <a:extLst>
                <a:ext uri="{FF2B5EF4-FFF2-40B4-BE49-F238E27FC236}">
                  <a16:creationId xmlns:a16="http://schemas.microsoft.com/office/drawing/2014/main" id="{AAE8E968-5267-4993-84DC-2D565FB392E8}"/>
                </a:ext>
              </a:extLst>
            </p:cNvPr>
            <p:cNvSpPr txBox="1"/>
            <p:nvPr/>
          </p:nvSpPr>
          <p:spPr>
            <a:xfrm>
              <a:off x="4532397" y="1697967"/>
              <a:ext cx="301686" cy="369332"/>
            </a:xfrm>
            <a:prstGeom prst="rect">
              <a:avLst/>
            </a:prstGeom>
            <a:noFill/>
          </p:spPr>
          <p:txBody>
            <a:bodyPr wrap="none" rtlCol="0">
              <a:spAutoFit/>
            </a:bodyPr>
            <a:lstStyle/>
            <a:p>
              <a:r>
                <a:rPr lang="en-GB" dirty="0"/>
                <a:t>Y</a:t>
              </a:r>
            </a:p>
          </p:txBody>
        </p:sp>
        <p:sp>
          <p:nvSpPr>
            <p:cNvPr id="41" name="TextBox 40">
              <a:extLst>
                <a:ext uri="{FF2B5EF4-FFF2-40B4-BE49-F238E27FC236}">
                  <a16:creationId xmlns:a16="http://schemas.microsoft.com/office/drawing/2014/main" id="{4B6E9C6E-6336-4A95-81CC-FB2EE43EB927}"/>
                </a:ext>
              </a:extLst>
            </p:cNvPr>
            <p:cNvSpPr txBox="1"/>
            <p:nvPr/>
          </p:nvSpPr>
          <p:spPr>
            <a:xfrm>
              <a:off x="7643300" y="3891302"/>
              <a:ext cx="1164798" cy="369332"/>
            </a:xfrm>
            <a:prstGeom prst="rect">
              <a:avLst/>
            </a:prstGeom>
            <a:solidFill>
              <a:schemeClr val="accent4">
                <a:lumMod val="20000"/>
                <a:lumOff val="80000"/>
              </a:schemeClr>
            </a:solidFill>
            <a:ln>
              <a:solidFill>
                <a:schemeClr val="accent1"/>
              </a:solidFill>
            </a:ln>
          </p:spPr>
          <p:txBody>
            <a:bodyPr wrap="square" rtlCol="0">
              <a:spAutoFit/>
            </a:bodyPr>
            <a:lstStyle/>
            <a:p>
              <a:pPr algn="ctr"/>
              <a:r>
                <a:rPr lang="en-GB" dirty="0"/>
                <a:t>Octopus</a:t>
              </a:r>
            </a:p>
          </p:txBody>
        </p:sp>
        <p:sp>
          <p:nvSpPr>
            <p:cNvPr id="61" name="TextBox 60">
              <a:extLst>
                <a:ext uri="{FF2B5EF4-FFF2-40B4-BE49-F238E27FC236}">
                  <a16:creationId xmlns:a16="http://schemas.microsoft.com/office/drawing/2014/main" id="{CB711621-D43D-4B11-B54A-2BD39707EA0D}"/>
                </a:ext>
              </a:extLst>
            </p:cNvPr>
            <p:cNvSpPr txBox="1"/>
            <p:nvPr/>
          </p:nvSpPr>
          <p:spPr>
            <a:xfrm>
              <a:off x="6182599" y="4929242"/>
              <a:ext cx="1093619" cy="369332"/>
            </a:xfrm>
            <a:prstGeom prst="rect">
              <a:avLst/>
            </a:prstGeom>
            <a:solidFill>
              <a:schemeClr val="accent3">
                <a:lumMod val="20000"/>
                <a:lumOff val="80000"/>
              </a:schemeClr>
            </a:solidFill>
            <a:ln>
              <a:solidFill>
                <a:schemeClr val="accent1"/>
              </a:solidFill>
            </a:ln>
          </p:spPr>
          <p:txBody>
            <a:bodyPr wrap="square" rtlCol="0">
              <a:spAutoFit/>
            </a:bodyPr>
            <a:lstStyle/>
            <a:p>
              <a:pPr algn="ctr"/>
              <a:r>
                <a:rPr lang="en-GB" dirty="0"/>
                <a:t>Dog</a:t>
              </a:r>
            </a:p>
          </p:txBody>
        </p:sp>
        <p:sp>
          <p:nvSpPr>
            <p:cNvPr id="62" name="TextBox 61">
              <a:extLst>
                <a:ext uri="{FF2B5EF4-FFF2-40B4-BE49-F238E27FC236}">
                  <a16:creationId xmlns:a16="http://schemas.microsoft.com/office/drawing/2014/main" id="{7D5B9976-6A25-43BC-81EB-17CB45BA01CF}"/>
                </a:ext>
              </a:extLst>
            </p:cNvPr>
            <p:cNvSpPr txBox="1"/>
            <p:nvPr/>
          </p:nvSpPr>
          <p:spPr>
            <a:xfrm>
              <a:off x="7643299" y="4323782"/>
              <a:ext cx="1164799" cy="369332"/>
            </a:xfrm>
            <a:prstGeom prst="rect">
              <a:avLst/>
            </a:prstGeom>
            <a:solidFill>
              <a:schemeClr val="accent3">
                <a:lumMod val="20000"/>
                <a:lumOff val="80000"/>
              </a:schemeClr>
            </a:solidFill>
            <a:ln>
              <a:solidFill>
                <a:schemeClr val="accent1"/>
              </a:solidFill>
            </a:ln>
          </p:spPr>
          <p:txBody>
            <a:bodyPr wrap="square" rtlCol="0">
              <a:spAutoFit/>
            </a:bodyPr>
            <a:lstStyle/>
            <a:p>
              <a:pPr algn="ctr"/>
              <a:r>
                <a:rPr lang="en-GB" dirty="0"/>
                <a:t>Hedgehog</a:t>
              </a:r>
            </a:p>
          </p:txBody>
        </p:sp>
        <p:sp>
          <p:nvSpPr>
            <p:cNvPr id="63" name="TextBox 62">
              <a:extLst>
                <a:ext uri="{FF2B5EF4-FFF2-40B4-BE49-F238E27FC236}">
                  <a16:creationId xmlns:a16="http://schemas.microsoft.com/office/drawing/2014/main" id="{323A02DE-5367-4A56-B1DD-1FCE706FEAEB}"/>
                </a:ext>
              </a:extLst>
            </p:cNvPr>
            <p:cNvSpPr txBox="1"/>
            <p:nvPr/>
          </p:nvSpPr>
          <p:spPr>
            <a:xfrm>
              <a:off x="3316216" y="2541953"/>
              <a:ext cx="301686" cy="369332"/>
            </a:xfrm>
            <a:prstGeom prst="rect">
              <a:avLst/>
            </a:prstGeom>
            <a:noFill/>
          </p:spPr>
          <p:txBody>
            <a:bodyPr wrap="none" rtlCol="0">
              <a:spAutoFit/>
            </a:bodyPr>
            <a:lstStyle/>
            <a:p>
              <a:r>
                <a:rPr lang="en-GB" dirty="0"/>
                <a:t>Y</a:t>
              </a:r>
            </a:p>
          </p:txBody>
        </p:sp>
        <p:sp>
          <p:nvSpPr>
            <p:cNvPr id="64" name="TextBox 63">
              <a:extLst>
                <a:ext uri="{FF2B5EF4-FFF2-40B4-BE49-F238E27FC236}">
                  <a16:creationId xmlns:a16="http://schemas.microsoft.com/office/drawing/2014/main" id="{E87DC48C-0927-45C1-B73C-C1B1D411040D}"/>
                </a:ext>
              </a:extLst>
            </p:cNvPr>
            <p:cNvSpPr txBox="1"/>
            <p:nvPr/>
          </p:nvSpPr>
          <p:spPr>
            <a:xfrm>
              <a:off x="5270158" y="3542926"/>
              <a:ext cx="301686" cy="369332"/>
            </a:xfrm>
            <a:prstGeom prst="rect">
              <a:avLst/>
            </a:prstGeom>
            <a:noFill/>
          </p:spPr>
          <p:txBody>
            <a:bodyPr wrap="none" rtlCol="0">
              <a:spAutoFit/>
            </a:bodyPr>
            <a:lstStyle/>
            <a:p>
              <a:r>
                <a:rPr lang="en-GB" dirty="0"/>
                <a:t>Y</a:t>
              </a:r>
            </a:p>
          </p:txBody>
        </p:sp>
        <p:sp>
          <p:nvSpPr>
            <p:cNvPr id="65" name="TextBox 64">
              <a:extLst>
                <a:ext uri="{FF2B5EF4-FFF2-40B4-BE49-F238E27FC236}">
                  <a16:creationId xmlns:a16="http://schemas.microsoft.com/office/drawing/2014/main" id="{8CEB14BA-C976-4919-BEC9-3F6FB645DB38}"/>
                </a:ext>
              </a:extLst>
            </p:cNvPr>
            <p:cNvSpPr txBox="1"/>
            <p:nvPr/>
          </p:nvSpPr>
          <p:spPr>
            <a:xfrm>
              <a:off x="6305886" y="2621723"/>
              <a:ext cx="301686" cy="369332"/>
            </a:xfrm>
            <a:prstGeom prst="rect">
              <a:avLst/>
            </a:prstGeom>
            <a:noFill/>
          </p:spPr>
          <p:txBody>
            <a:bodyPr wrap="none" rtlCol="0">
              <a:spAutoFit/>
            </a:bodyPr>
            <a:lstStyle/>
            <a:p>
              <a:r>
                <a:rPr lang="en-GB" dirty="0"/>
                <a:t>Y</a:t>
              </a:r>
            </a:p>
          </p:txBody>
        </p:sp>
        <p:sp>
          <p:nvSpPr>
            <p:cNvPr id="66" name="TextBox 65">
              <a:extLst>
                <a:ext uri="{FF2B5EF4-FFF2-40B4-BE49-F238E27FC236}">
                  <a16:creationId xmlns:a16="http://schemas.microsoft.com/office/drawing/2014/main" id="{0B2A627A-0F01-4B4C-8AC7-228F09CF7990}"/>
                </a:ext>
              </a:extLst>
            </p:cNvPr>
            <p:cNvSpPr txBox="1"/>
            <p:nvPr/>
          </p:nvSpPr>
          <p:spPr>
            <a:xfrm>
              <a:off x="6456729" y="1714054"/>
              <a:ext cx="336952" cy="369332"/>
            </a:xfrm>
            <a:prstGeom prst="rect">
              <a:avLst/>
            </a:prstGeom>
            <a:noFill/>
          </p:spPr>
          <p:txBody>
            <a:bodyPr wrap="none" rtlCol="0">
              <a:spAutoFit/>
            </a:bodyPr>
            <a:lstStyle/>
            <a:p>
              <a:r>
                <a:rPr lang="en-GB" dirty="0"/>
                <a:t>N</a:t>
              </a:r>
            </a:p>
          </p:txBody>
        </p:sp>
        <p:sp>
          <p:nvSpPr>
            <p:cNvPr id="67" name="TextBox 66">
              <a:extLst>
                <a:ext uri="{FF2B5EF4-FFF2-40B4-BE49-F238E27FC236}">
                  <a16:creationId xmlns:a16="http://schemas.microsoft.com/office/drawing/2014/main" id="{2FB7296E-632F-49C5-94F3-E2E05C6B22BD}"/>
                </a:ext>
              </a:extLst>
            </p:cNvPr>
            <p:cNvSpPr txBox="1"/>
            <p:nvPr/>
          </p:nvSpPr>
          <p:spPr>
            <a:xfrm>
              <a:off x="4384625" y="2644417"/>
              <a:ext cx="336952" cy="369332"/>
            </a:xfrm>
            <a:prstGeom prst="rect">
              <a:avLst/>
            </a:prstGeom>
            <a:noFill/>
          </p:spPr>
          <p:txBody>
            <a:bodyPr wrap="none" rtlCol="0">
              <a:spAutoFit/>
            </a:bodyPr>
            <a:lstStyle/>
            <a:p>
              <a:r>
                <a:rPr lang="en-GB" dirty="0"/>
                <a:t>N</a:t>
              </a:r>
            </a:p>
          </p:txBody>
        </p:sp>
        <p:sp>
          <p:nvSpPr>
            <p:cNvPr id="68" name="TextBox 67">
              <a:extLst>
                <a:ext uri="{FF2B5EF4-FFF2-40B4-BE49-F238E27FC236}">
                  <a16:creationId xmlns:a16="http://schemas.microsoft.com/office/drawing/2014/main" id="{E5896668-2957-4016-9285-E0338D43818C}"/>
                </a:ext>
              </a:extLst>
            </p:cNvPr>
            <p:cNvSpPr txBox="1"/>
            <p:nvPr/>
          </p:nvSpPr>
          <p:spPr>
            <a:xfrm>
              <a:off x="6456729" y="3751331"/>
              <a:ext cx="336952" cy="369332"/>
            </a:xfrm>
            <a:prstGeom prst="rect">
              <a:avLst/>
            </a:prstGeom>
            <a:noFill/>
          </p:spPr>
          <p:txBody>
            <a:bodyPr wrap="none" rtlCol="0">
              <a:spAutoFit/>
            </a:bodyPr>
            <a:lstStyle/>
            <a:p>
              <a:r>
                <a:rPr lang="en-GB" dirty="0"/>
                <a:t>N</a:t>
              </a:r>
            </a:p>
          </p:txBody>
        </p:sp>
        <p:sp>
          <p:nvSpPr>
            <p:cNvPr id="69" name="TextBox 68">
              <a:extLst>
                <a:ext uri="{FF2B5EF4-FFF2-40B4-BE49-F238E27FC236}">
                  <a16:creationId xmlns:a16="http://schemas.microsoft.com/office/drawing/2014/main" id="{566DDBB6-8AD0-4884-AF57-EB3441925780}"/>
                </a:ext>
              </a:extLst>
            </p:cNvPr>
            <p:cNvSpPr txBox="1"/>
            <p:nvPr/>
          </p:nvSpPr>
          <p:spPr>
            <a:xfrm>
              <a:off x="7684604" y="2829083"/>
              <a:ext cx="336952" cy="369332"/>
            </a:xfrm>
            <a:prstGeom prst="rect">
              <a:avLst/>
            </a:prstGeom>
            <a:noFill/>
          </p:spPr>
          <p:txBody>
            <a:bodyPr wrap="none" rtlCol="0">
              <a:spAutoFit/>
            </a:bodyPr>
            <a:lstStyle/>
            <a:p>
              <a:r>
                <a:rPr lang="en-GB" dirty="0"/>
                <a:t>N</a:t>
              </a:r>
            </a:p>
          </p:txBody>
        </p:sp>
      </p:grpSp>
      <p:sp>
        <p:nvSpPr>
          <p:cNvPr id="73" name="TextBox 72">
            <a:extLst>
              <a:ext uri="{FF2B5EF4-FFF2-40B4-BE49-F238E27FC236}">
                <a16:creationId xmlns:a16="http://schemas.microsoft.com/office/drawing/2014/main" id="{BFE91560-3D25-48B4-A410-8064FF9C219B}"/>
              </a:ext>
            </a:extLst>
          </p:cNvPr>
          <p:cNvSpPr txBox="1"/>
          <p:nvPr/>
        </p:nvSpPr>
        <p:spPr>
          <a:xfrm>
            <a:off x="8504508" y="689976"/>
            <a:ext cx="2812389" cy="3139321"/>
          </a:xfrm>
          <a:prstGeom prst="rect">
            <a:avLst/>
          </a:prstGeom>
          <a:noFill/>
        </p:spPr>
        <p:txBody>
          <a:bodyPr wrap="square" rtlCol="0">
            <a:spAutoFit/>
          </a:bodyPr>
          <a:lstStyle/>
          <a:p>
            <a:r>
              <a:rPr lang="en-GB" dirty="0">
                <a:solidFill>
                  <a:schemeClr val="tx2"/>
                </a:solidFill>
              </a:rPr>
              <a:t>This tree has a depth of 3, as there are three tiers of questions (grey boxes).</a:t>
            </a:r>
          </a:p>
          <a:p>
            <a:endParaRPr lang="en-GB" dirty="0">
              <a:solidFill>
                <a:schemeClr val="tx2"/>
              </a:solidFill>
            </a:endParaRPr>
          </a:p>
          <a:p>
            <a:r>
              <a:rPr lang="en-GB" dirty="0">
                <a:solidFill>
                  <a:schemeClr val="tx2"/>
                </a:solidFill>
              </a:rPr>
              <a:t>It does a reasonable job of delineating the data into mammal/not mammal.</a:t>
            </a:r>
          </a:p>
          <a:p>
            <a:endParaRPr lang="en-GB" dirty="0">
              <a:solidFill>
                <a:schemeClr val="tx2"/>
              </a:solidFill>
            </a:endParaRPr>
          </a:p>
          <a:p>
            <a:r>
              <a:rPr lang="en-GB" dirty="0">
                <a:solidFill>
                  <a:schemeClr val="tx2"/>
                </a:solidFill>
              </a:rPr>
              <a:t>What if we restrict the depth to 2? What is the best we can do?</a:t>
            </a:r>
          </a:p>
        </p:txBody>
      </p:sp>
      <p:sp>
        <p:nvSpPr>
          <p:cNvPr id="74" name="TextBox 73">
            <a:extLst>
              <a:ext uri="{FF2B5EF4-FFF2-40B4-BE49-F238E27FC236}">
                <a16:creationId xmlns:a16="http://schemas.microsoft.com/office/drawing/2014/main" id="{200A6FB9-6A22-402D-80A5-7BA5F610F1B8}"/>
              </a:ext>
            </a:extLst>
          </p:cNvPr>
          <p:cNvSpPr txBox="1"/>
          <p:nvPr/>
        </p:nvSpPr>
        <p:spPr>
          <a:xfrm>
            <a:off x="263087" y="3289160"/>
            <a:ext cx="2214573" cy="1200329"/>
          </a:xfrm>
          <a:prstGeom prst="rect">
            <a:avLst/>
          </a:prstGeom>
          <a:noFill/>
        </p:spPr>
        <p:txBody>
          <a:bodyPr wrap="square" rtlCol="0">
            <a:spAutoFit/>
          </a:bodyPr>
          <a:lstStyle/>
          <a:p>
            <a:r>
              <a:rPr lang="en-GB" dirty="0">
                <a:solidFill>
                  <a:schemeClr val="accent6">
                    <a:lumMod val="60000"/>
                    <a:lumOff val="40000"/>
                  </a:schemeClr>
                </a:solidFill>
              </a:rPr>
              <a:t>If a new animal ends up at this leaf, it is a mammal with probability = 1</a:t>
            </a:r>
          </a:p>
        </p:txBody>
      </p:sp>
      <p:sp>
        <p:nvSpPr>
          <p:cNvPr id="75" name="TextBox 74">
            <a:extLst>
              <a:ext uri="{FF2B5EF4-FFF2-40B4-BE49-F238E27FC236}">
                <a16:creationId xmlns:a16="http://schemas.microsoft.com/office/drawing/2014/main" id="{61ABE97E-C8EA-423D-8313-C6116D4BE885}"/>
              </a:ext>
            </a:extLst>
          </p:cNvPr>
          <p:cNvSpPr txBox="1"/>
          <p:nvPr/>
        </p:nvSpPr>
        <p:spPr>
          <a:xfrm>
            <a:off x="6289935" y="4541392"/>
            <a:ext cx="2214573" cy="1200329"/>
          </a:xfrm>
          <a:prstGeom prst="rect">
            <a:avLst/>
          </a:prstGeom>
          <a:noFill/>
        </p:spPr>
        <p:txBody>
          <a:bodyPr wrap="square" rtlCol="0">
            <a:spAutoFit/>
          </a:bodyPr>
          <a:lstStyle/>
          <a:p>
            <a:r>
              <a:rPr lang="en-GB" dirty="0">
                <a:solidFill>
                  <a:schemeClr val="accent6">
                    <a:lumMod val="60000"/>
                    <a:lumOff val="40000"/>
                  </a:schemeClr>
                </a:solidFill>
              </a:rPr>
              <a:t>If a new animal ends up at this leaf, it is a mammal with probability = 0.33</a:t>
            </a:r>
          </a:p>
        </p:txBody>
      </p:sp>
    </p:spTree>
    <p:extLst>
      <p:ext uri="{BB962C8B-B14F-4D97-AF65-F5344CB8AC3E}">
        <p14:creationId xmlns:p14="http://schemas.microsoft.com/office/powerpoint/2010/main" val="90933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C543-9488-43C9-AD84-FCB241E2F644}"/>
              </a:ext>
            </a:extLst>
          </p:cNvPr>
          <p:cNvSpPr>
            <a:spLocks noGrp="1"/>
          </p:cNvSpPr>
          <p:nvPr>
            <p:ph type="title"/>
          </p:nvPr>
        </p:nvSpPr>
        <p:spPr/>
        <p:txBody>
          <a:bodyPr/>
          <a:lstStyle/>
          <a:p>
            <a:r>
              <a:rPr lang="en-GB" b="1" dirty="0"/>
              <a:t>Example</a:t>
            </a:r>
          </a:p>
        </p:txBody>
      </p:sp>
      <p:sp>
        <p:nvSpPr>
          <p:cNvPr id="8" name="TextBox 7">
            <a:extLst>
              <a:ext uri="{FF2B5EF4-FFF2-40B4-BE49-F238E27FC236}">
                <a16:creationId xmlns:a16="http://schemas.microsoft.com/office/drawing/2014/main" id="{9B351025-05D0-4C9C-B0E8-553EA52D0AFF}"/>
              </a:ext>
            </a:extLst>
          </p:cNvPr>
          <p:cNvSpPr txBox="1"/>
          <p:nvPr/>
        </p:nvSpPr>
        <p:spPr>
          <a:xfrm>
            <a:off x="3870902" y="1161781"/>
            <a:ext cx="1073960" cy="369332"/>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GB" dirty="0"/>
              <a:t>&lt;=4 legs</a:t>
            </a:r>
          </a:p>
        </p:txBody>
      </p:sp>
      <p:sp>
        <p:nvSpPr>
          <p:cNvPr id="9" name="TextBox 8">
            <a:extLst>
              <a:ext uri="{FF2B5EF4-FFF2-40B4-BE49-F238E27FC236}">
                <a16:creationId xmlns:a16="http://schemas.microsoft.com/office/drawing/2014/main" id="{FC59B221-A727-4E08-A7F4-F78DC3DB8F0E}"/>
              </a:ext>
            </a:extLst>
          </p:cNvPr>
          <p:cNvSpPr txBox="1"/>
          <p:nvPr/>
        </p:nvSpPr>
        <p:spPr>
          <a:xfrm>
            <a:off x="2470957" y="2056657"/>
            <a:ext cx="1093619" cy="369332"/>
          </a:xfrm>
          <a:prstGeom prst="rect">
            <a:avLst/>
          </a:prstGeom>
          <a:solidFill>
            <a:schemeClr val="accent5">
              <a:lumMod val="20000"/>
              <a:lumOff val="80000"/>
            </a:schemeClr>
          </a:solidFill>
          <a:ln>
            <a:solidFill>
              <a:schemeClr val="accent1"/>
            </a:solidFill>
          </a:ln>
        </p:spPr>
        <p:txBody>
          <a:bodyPr wrap="square" rtlCol="0">
            <a:spAutoFit/>
          </a:bodyPr>
          <a:lstStyle/>
          <a:p>
            <a:pPr algn="ctr"/>
            <a:r>
              <a:rPr lang="en-GB" dirty="0"/>
              <a:t>Has fur?</a:t>
            </a:r>
          </a:p>
        </p:txBody>
      </p:sp>
      <p:cxnSp>
        <p:nvCxnSpPr>
          <p:cNvPr id="13" name="Straight Arrow Connector 12">
            <a:extLst>
              <a:ext uri="{FF2B5EF4-FFF2-40B4-BE49-F238E27FC236}">
                <a16:creationId xmlns:a16="http://schemas.microsoft.com/office/drawing/2014/main" id="{5D8C054D-96EE-496D-AEC5-EC22C333D740}"/>
              </a:ext>
            </a:extLst>
          </p:cNvPr>
          <p:cNvCxnSpPr>
            <a:cxnSpLocks/>
            <a:stCxn id="8" idx="2"/>
            <a:endCxn id="9" idx="0"/>
          </p:cNvCxnSpPr>
          <p:nvPr/>
        </p:nvCxnSpPr>
        <p:spPr>
          <a:xfrm flipH="1">
            <a:off x="3017767" y="1531113"/>
            <a:ext cx="1390115" cy="52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53A58F-3845-4816-85DB-B242541D1C40}"/>
              </a:ext>
            </a:extLst>
          </p:cNvPr>
          <p:cNvCxnSpPr>
            <a:cxnSpLocks/>
            <a:stCxn id="8" idx="2"/>
          </p:cNvCxnSpPr>
          <p:nvPr/>
        </p:nvCxnSpPr>
        <p:spPr>
          <a:xfrm>
            <a:off x="4407882" y="1531113"/>
            <a:ext cx="1419102" cy="541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30D3C9F-9E76-44D9-87E1-3F9E4682694D}"/>
              </a:ext>
            </a:extLst>
          </p:cNvPr>
          <p:cNvSpPr txBox="1"/>
          <p:nvPr/>
        </p:nvSpPr>
        <p:spPr>
          <a:xfrm>
            <a:off x="1152327" y="2900643"/>
            <a:ext cx="1093619" cy="369332"/>
          </a:xfrm>
          <a:prstGeom prst="rect">
            <a:avLst/>
          </a:prstGeom>
          <a:solidFill>
            <a:schemeClr val="accent3">
              <a:lumMod val="20000"/>
              <a:lumOff val="80000"/>
            </a:schemeClr>
          </a:solidFill>
          <a:ln>
            <a:solidFill>
              <a:schemeClr val="accent1"/>
            </a:solidFill>
          </a:ln>
        </p:spPr>
        <p:txBody>
          <a:bodyPr wrap="square" rtlCol="0">
            <a:spAutoFit/>
          </a:bodyPr>
          <a:lstStyle/>
          <a:p>
            <a:pPr algn="ctr"/>
            <a:r>
              <a:rPr lang="en-GB" dirty="0"/>
              <a:t>Bat</a:t>
            </a:r>
          </a:p>
        </p:txBody>
      </p:sp>
      <p:sp>
        <p:nvSpPr>
          <p:cNvPr id="18" name="TextBox 17">
            <a:extLst>
              <a:ext uri="{FF2B5EF4-FFF2-40B4-BE49-F238E27FC236}">
                <a16:creationId xmlns:a16="http://schemas.microsoft.com/office/drawing/2014/main" id="{93FCF62D-56B7-45BA-BBEC-C55103DCF6FE}"/>
              </a:ext>
            </a:extLst>
          </p:cNvPr>
          <p:cNvSpPr txBox="1"/>
          <p:nvPr/>
        </p:nvSpPr>
        <p:spPr>
          <a:xfrm>
            <a:off x="3115118" y="2882595"/>
            <a:ext cx="1152098" cy="369332"/>
          </a:xfrm>
          <a:prstGeom prst="rect">
            <a:avLst/>
          </a:prstGeom>
          <a:solidFill>
            <a:schemeClr val="accent4">
              <a:lumMod val="20000"/>
              <a:lumOff val="80000"/>
            </a:schemeClr>
          </a:solidFill>
          <a:ln>
            <a:solidFill>
              <a:schemeClr val="accent1"/>
            </a:solidFill>
          </a:ln>
        </p:spPr>
        <p:txBody>
          <a:bodyPr wrap="square" rtlCol="0">
            <a:spAutoFit/>
          </a:bodyPr>
          <a:lstStyle/>
          <a:p>
            <a:pPr algn="ctr"/>
            <a:r>
              <a:rPr lang="en-GB" dirty="0"/>
              <a:t>Eagle</a:t>
            </a:r>
          </a:p>
        </p:txBody>
      </p:sp>
      <p:sp>
        <p:nvSpPr>
          <p:cNvPr id="19" name="TextBox 18">
            <a:extLst>
              <a:ext uri="{FF2B5EF4-FFF2-40B4-BE49-F238E27FC236}">
                <a16:creationId xmlns:a16="http://schemas.microsoft.com/office/drawing/2014/main" id="{18B26571-646C-458F-804B-7257CA0E4098}"/>
              </a:ext>
            </a:extLst>
          </p:cNvPr>
          <p:cNvSpPr txBox="1"/>
          <p:nvPr/>
        </p:nvSpPr>
        <p:spPr>
          <a:xfrm>
            <a:off x="3102419" y="3339201"/>
            <a:ext cx="1164797" cy="369332"/>
          </a:xfrm>
          <a:prstGeom prst="rect">
            <a:avLst/>
          </a:prstGeom>
          <a:solidFill>
            <a:schemeClr val="accent4">
              <a:lumMod val="20000"/>
              <a:lumOff val="80000"/>
            </a:schemeClr>
          </a:solidFill>
          <a:ln>
            <a:solidFill>
              <a:schemeClr val="accent1"/>
            </a:solidFill>
          </a:ln>
        </p:spPr>
        <p:txBody>
          <a:bodyPr wrap="square" rtlCol="0">
            <a:spAutoFit/>
          </a:bodyPr>
          <a:lstStyle/>
          <a:p>
            <a:pPr algn="ctr"/>
            <a:r>
              <a:rPr lang="en-GB" dirty="0"/>
              <a:t>Lizard</a:t>
            </a:r>
          </a:p>
        </p:txBody>
      </p:sp>
      <p:cxnSp>
        <p:nvCxnSpPr>
          <p:cNvPr id="26" name="Straight Arrow Connector 25">
            <a:extLst>
              <a:ext uri="{FF2B5EF4-FFF2-40B4-BE49-F238E27FC236}">
                <a16:creationId xmlns:a16="http://schemas.microsoft.com/office/drawing/2014/main" id="{EA6F511D-A948-4A13-A84C-ACCE5CE8B7DB}"/>
              </a:ext>
            </a:extLst>
          </p:cNvPr>
          <p:cNvCxnSpPr>
            <a:cxnSpLocks/>
            <a:stCxn id="9" idx="2"/>
            <a:endCxn id="17" idx="0"/>
          </p:cNvCxnSpPr>
          <p:nvPr/>
        </p:nvCxnSpPr>
        <p:spPr>
          <a:xfrm flipH="1">
            <a:off x="1699137" y="2425989"/>
            <a:ext cx="1318630" cy="474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73285F4-0BAA-45AC-9E1E-FDEAD524A816}"/>
              </a:ext>
            </a:extLst>
          </p:cNvPr>
          <p:cNvCxnSpPr>
            <a:cxnSpLocks/>
            <a:stCxn id="9" idx="2"/>
            <a:endCxn id="18" idx="0"/>
          </p:cNvCxnSpPr>
          <p:nvPr/>
        </p:nvCxnSpPr>
        <p:spPr>
          <a:xfrm>
            <a:off x="3017767" y="2425989"/>
            <a:ext cx="673400" cy="456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860863D-0381-46E8-8C76-20D38BC1854B}"/>
              </a:ext>
            </a:extLst>
          </p:cNvPr>
          <p:cNvSpPr txBox="1"/>
          <p:nvPr/>
        </p:nvSpPr>
        <p:spPr>
          <a:xfrm>
            <a:off x="5309380" y="2084751"/>
            <a:ext cx="1093619" cy="369332"/>
          </a:xfrm>
          <a:prstGeom prst="rect">
            <a:avLst/>
          </a:prstGeom>
          <a:solidFill>
            <a:schemeClr val="accent4">
              <a:lumMod val="20000"/>
              <a:lumOff val="80000"/>
            </a:schemeClr>
          </a:solidFill>
          <a:ln>
            <a:solidFill>
              <a:schemeClr val="accent1"/>
            </a:solidFill>
          </a:ln>
        </p:spPr>
        <p:txBody>
          <a:bodyPr wrap="square" rtlCol="0">
            <a:spAutoFit/>
          </a:bodyPr>
          <a:lstStyle/>
          <a:p>
            <a:pPr algn="ctr"/>
            <a:r>
              <a:rPr lang="en-GB" dirty="0"/>
              <a:t>Tarantula</a:t>
            </a:r>
          </a:p>
        </p:txBody>
      </p:sp>
      <p:sp>
        <p:nvSpPr>
          <p:cNvPr id="36" name="TextBox 35">
            <a:extLst>
              <a:ext uri="{FF2B5EF4-FFF2-40B4-BE49-F238E27FC236}">
                <a16:creationId xmlns:a16="http://schemas.microsoft.com/office/drawing/2014/main" id="{66571E02-196B-40C3-BE2A-84376DD14FB7}"/>
              </a:ext>
            </a:extLst>
          </p:cNvPr>
          <p:cNvSpPr txBox="1"/>
          <p:nvPr/>
        </p:nvSpPr>
        <p:spPr>
          <a:xfrm>
            <a:off x="1152327" y="3386235"/>
            <a:ext cx="1093619" cy="369332"/>
          </a:xfrm>
          <a:prstGeom prst="rect">
            <a:avLst/>
          </a:prstGeom>
          <a:solidFill>
            <a:schemeClr val="accent3">
              <a:lumMod val="20000"/>
              <a:lumOff val="80000"/>
            </a:schemeClr>
          </a:solidFill>
          <a:ln>
            <a:solidFill>
              <a:schemeClr val="accent1"/>
            </a:solidFill>
          </a:ln>
        </p:spPr>
        <p:txBody>
          <a:bodyPr wrap="square" rtlCol="0">
            <a:spAutoFit/>
          </a:bodyPr>
          <a:lstStyle/>
          <a:p>
            <a:pPr algn="ctr"/>
            <a:r>
              <a:rPr lang="en-GB" dirty="0"/>
              <a:t>Seal</a:t>
            </a:r>
          </a:p>
        </p:txBody>
      </p:sp>
      <p:sp>
        <p:nvSpPr>
          <p:cNvPr id="38" name="TextBox 37">
            <a:extLst>
              <a:ext uri="{FF2B5EF4-FFF2-40B4-BE49-F238E27FC236}">
                <a16:creationId xmlns:a16="http://schemas.microsoft.com/office/drawing/2014/main" id="{AAE8E968-5267-4993-84DC-2D565FB392E8}"/>
              </a:ext>
            </a:extLst>
          </p:cNvPr>
          <p:cNvSpPr txBox="1"/>
          <p:nvPr/>
        </p:nvSpPr>
        <p:spPr>
          <a:xfrm>
            <a:off x="3262890" y="1502659"/>
            <a:ext cx="301686" cy="369332"/>
          </a:xfrm>
          <a:prstGeom prst="rect">
            <a:avLst/>
          </a:prstGeom>
          <a:noFill/>
        </p:spPr>
        <p:txBody>
          <a:bodyPr wrap="none" rtlCol="0">
            <a:spAutoFit/>
          </a:bodyPr>
          <a:lstStyle/>
          <a:p>
            <a:r>
              <a:rPr lang="en-GB" dirty="0"/>
              <a:t>Y</a:t>
            </a:r>
          </a:p>
        </p:txBody>
      </p:sp>
      <p:sp>
        <p:nvSpPr>
          <p:cNvPr id="41" name="TextBox 40">
            <a:extLst>
              <a:ext uri="{FF2B5EF4-FFF2-40B4-BE49-F238E27FC236}">
                <a16:creationId xmlns:a16="http://schemas.microsoft.com/office/drawing/2014/main" id="{4B6E9C6E-6336-4A95-81CC-FB2EE43EB927}"/>
              </a:ext>
            </a:extLst>
          </p:cNvPr>
          <p:cNvSpPr txBox="1"/>
          <p:nvPr/>
        </p:nvSpPr>
        <p:spPr>
          <a:xfrm>
            <a:off x="5309380" y="2531311"/>
            <a:ext cx="1093619" cy="369332"/>
          </a:xfrm>
          <a:prstGeom prst="rect">
            <a:avLst/>
          </a:prstGeom>
          <a:solidFill>
            <a:schemeClr val="accent4">
              <a:lumMod val="20000"/>
              <a:lumOff val="80000"/>
            </a:schemeClr>
          </a:solidFill>
          <a:ln>
            <a:solidFill>
              <a:schemeClr val="accent1"/>
            </a:solidFill>
          </a:ln>
        </p:spPr>
        <p:txBody>
          <a:bodyPr wrap="square" rtlCol="0">
            <a:spAutoFit/>
          </a:bodyPr>
          <a:lstStyle/>
          <a:p>
            <a:pPr algn="ctr"/>
            <a:r>
              <a:rPr lang="en-GB" dirty="0"/>
              <a:t>Octopus</a:t>
            </a:r>
          </a:p>
        </p:txBody>
      </p:sp>
      <p:sp>
        <p:nvSpPr>
          <p:cNvPr id="61" name="TextBox 60">
            <a:extLst>
              <a:ext uri="{FF2B5EF4-FFF2-40B4-BE49-F238E27FC236}">
                <a16:creationId xmlns:a16="http://schemas.microsoft.com/office/drawing/2014/main" id="{CB711621-D43D-4B11-B54A-2BD39707EA0D}"/>
              </a:ext>
            </a:extLst>
          </p:cNvPr>
          <p:cNvSpPr txBox="1"/>
          <p:nvPr/>
        </p:nvSpPr>
        <p:spPr>
          <a:xfrm>
            <a:off x="1152326" y="3871827"/>
            <a:ext cx="1093619" cy="369332"/>
          </a:xfrm>
          <a:prstGeom prst="rect">
            <a:avLst/>
          </a:prstGeom>
          <a:solidFill>
            <a:schemeClr val="accent3">
              <a:lumMod val="20000"/>
              <a:lumOff val="80000"/>
            </a:schemeClr>
          </a:solidFill>
          <a:ln>
            <a:solidFill>
              <a:schemeClr val="accent1"/>
            </a:solidFill>
          </a:ln>
        </p:spPr>
        <p:txBody>
          <a:bodyPr wrap="square" rtlCol="0">
            <a:spAutoFit/>
          </a:bodyPr>
          <a:lstStyle/>
          <a:p>
            <a:pPr algn="ctr"/>
            <a:r>
              <a:rPr lang="en-GB" dirty="0"/>
              <a:t>Dog</a:t>
            </a:r>
          </a:p>
        </p:txBody>
      </p:sp>
      <p:sp>
        <p:nvSpPr>
          <p:cNvPr id="62" name="TextBox 61">
            <a:extLst>
              <a:ext uri="{FF2B5EF4-FFF2-40B4-BE49-F238E27FC236}">
                <a16:creationId xmlns:a16="http://schemas.microsoft.com/office/drawing/2014/main" id="{7D5B9976-6A25-43BC-81EB-17CB45BA01CF}"/>
              </a:ext>
            </a:extLst>
          </p:cNvPr>
          <p:cNvSpPr txBox="1"/>
          <p:nvPr/>
        </p:nvSpPr>
        <p:spPr>
          <a:xfrm>
            <a:off x="3102417" y="3795807"/>
            <a:ext cx="1164799" cy="369332"/>
          </a:xfrm>
          <a:prstGeom prst="rect">
            <a:avLst/>
          </a:prstGeom>
          <a:solidFill>
            <a:schemeClr val="accent3">
              <a:lumMod val="20000"/>
              <a:lumOff val="80000"/>
            </a:schemeClr>
          </a:solidFill>
          <a:ln>
            <a:solidFill>
              <a:schemeClr val="accent1"/>
            </a:solidFill>
          </a:ln>
        </p:spPr>
        <p:txBody>
          <a:bodyPr wrap="square" rtlCol="0">
            <a:spAutoFit/>
          </a:bodyPr>
          <a:lstStyle/>
          <a:p>
            <a:pPr algn="ctr"/>
            <a:r>
              <a:rPr lang="en-GB" dirty="0"/>
              <a:t>Hedgehog</a:t>
            </a:r>
          </a:p>
        </p:txBody>
      </p:sp>
      <p:sp>
        <p:nvSpPr>
          <p:cNvPr id="63" name="TextBox 62">
            <a:extLst>
              <a:ext uri="{FF2B5EF4-FFF2-40B4-BE49-F238E27FC236}">
                <a16:creationId xmlns:a16="http://schemas.microsoft.com/office/drawing/2014/main" id="{323A02DE-5367-4A56-B1DD-1FCE706FEAEB}"/>
              </a:ext>
            </a:extLst>
          </p:cNvPr>
          <p:cNvSpPr txBox="1"/>
          <p:nvPr/>
        </p:nvSpPr>
        <p:spPr>
          <a:xfrm>
            <a:off x="2040902" y="2405098"/>
            <a:ext cx="301686" cy="369332"/>
          </a:xfrm>
          <a:prstGeom prst="rect">
            <a:avLst/>
          </a:prstGeom>
          <a:noFill/>
        </p:spPr>
        <p:txBody>
          <a:bodyPr wrap="none" rtlCol="0">
            <a:spAutoFit/>
          </a:bodyPr>
          <a:lstStyle/>
          <a:p>
            <a:r>
              <a:rPr lang="en-GB" dirty="0"/>
              <a:t>Y</a:t>
            </a:r>
          </a:p>
        </p:txBody>
      </p:sp>
      <p:sp>
        <p:nvSpPr>
          <p:cNvPr id="66" name="TextBox 65">
            <a:extLst>
              <a:ext uri="{FF2B5EF4-FFF2-40B4-BE49-F238E27FC236}">
                <a16:creationId xmlns:a16="http://schemas.microsoft.com/office/drawing/2014/main" id="{0B2A627A-0F01-4B4C-8AC7-228F09CF7990}"/>
              </a:ext>
            </a:extLst>
          </p:cNvPr>
          <p:cNvSpPr txBox="1"/>
          <p:nvPr/>
        </p:nvSpPr>
        <p:spPr>
          <a:xfrm>
            <a:off x="5187222" y="1518746"/>
            <a:ext cx="336952" cy="369332"/>
          </a:xfrm>
          <a:prstGeom prst="rect">
            <a:avLst/>
          </a:prstGeom>
          <a:noFill/>
        </p:spPr>
        <p:txBody>
          <a:bodyPr wrap="none" rtlCol="0">
            <a:spAutoFit/>
          </a:bodyPr>
          <a:lstStyle/>
          <a:p>
            <a:r>
              <a:rPr lang="en-GB" dirty="0"/>
              <a:t>N</a:t>
            </a:r>
          </a:p>
        </p:txBody>
      </p:sp>
      <p:sp>
        <p:nvSpPr>
          <p:cNvPr id="67" name="TextBox 66">
            <a:extLst>
              <a:ext uri="{FF2B5EF4-FFF2-40B4-BE49-F238E27FC236}">
                <a16:creationId xmlns:a16="http://schemas.microsoft.com/office/drawing/2014/main" id="{2FB7296E-632F-49C5-94F3-E2E05C6B22BD}"/>
              </a:ext>
            </a:extLst>
          </p:cNvPr>
          <p:cNvSpPr txBox="1"/>
          <p:nvPr/>
        </p:nvSpPr>
        <p:spPr>
          <a:xfrm>
            <a:off x="3396100" y="2450560"/>
            <a:ext cx="336952" cy="369332"/>
          </a:xfrm>
          <a:prstGeom prst="rect">
            <a:avLst/>
          </a:prstGeom>
          <a:noFill/>
        </p:spPr>
        <p:txBody>
          <a:bodyPr wrap="none" rtlCol="0">
            <a:spAutoFit/>
          </a:bodyPr>
          <a:lstStyle/>
          <a:p>
            <a:r>
              <a:rPr lang="en-GB" dirty="0"/>
              <a:t>N</a:t>
            </a:r>
          </a:p>
        </p:txBody>
      </p:sp>
      <p:sp>
        <p:nvSpPr>
          <p:cNvPr id="73" name="TextBox 72">
            <a:extLst>
              <a:ext uri="{FF2B5EF4-FFF2-40B4-BE49-F238E27FC236}">
                <a16:creationId xmlns:a16="http://schemas.microsoft.com/office/drawing/2014/main" id="{BFE91560-3D25-48B4-A410-8064FF9C219B}"/>
              </a:ext>
            </a:extLst>
          </p:cNvPr>
          <p:cNvSpPr txBox="1"/>
          <p:nvPr/>
        </p:nvSpPr>
        <p:spPr>
          <a:xfrm>
            <a:off x="8504508" y="689976"/>
            <a:ext cx="2812389" cy="3139321"/>
          </a:xfrm>
          <a:prstGeom prst="rect">
            <a:avLst/>
          </a:prstGeom>
          <a:noFill/>
        </p:spPr>
        <p:txBody>
          <a:bodyPr wrap="square" rtlCol="0">
            <a:spAutoFit/>
          </a:bodyPr>
          <a:lstStyle/>
          <a:p>
            <a:r>
              <a:rPr lang="en-GB" dirty="0">
                <a:solidFill>
                  <a:schemeClr val="tx2"/>
                </a:solidFill>
              </a:rPr>
              <a:t>This tree has a depth of 3, as there are three tiers of questions (grey boxes).</a:t>
            </a:r>
          </a:p>
          <a:p>
            <a:endParaRPr lang="en-GB" dirty="0">
              <a:solidFill>
                <a:schemeClr val="tx2"/>
              </a:solidFill>
            </a:endParaRPr>
          </a:p>
          <a:p>
            <a:r>
              <a:rPr lang="en-GB" dirty="0">
                <a:solidFill>
                  <a:schemeClr val="tx2"/>
                </a:solidFill>
              </a:rPr>
              <a:t>It does a reasonable job of delineating the data into mammal/not mammal.</a:t>
            </a:r>
          </a:p>
          <a:p>
            <a:endParaRPr lang="en-GB" dirty="0">
              <a:solidFill>
                <a:schemeClr val="tx2"/>
              </a:solidFill>
            </a:endParaRPr>
          </a:p>
          <a:p>
            <a:r>
              <a:rPr lang="en-GB" dirty="0">
                <a:solidFill>
                  <a:schemeClr val="tx2"/>
                </a:solidFill>
              </a:rPr>
              <a:t>What if we restrict the depth to 2? What is the best we can do?</a:t>
            </a:r>
          </a:p>
        </p:txBody>
      </p:sp>
      <p:sp>
        <p:nvSpPr>
          <p:cNvPr id="39" name="TextBox 38">
            <a:extLst>
              <a:ext uri="{FF2B5EF4-FFF2-40B4-BE49-F238E27FC236}">
                <a16:creationId xmlns:a16="http://schemas.microsoft.com/office/drawing/2014/main" id="{5CBB4DD3-1B15-403A-9BEC-6EA61FCB9DA9}"/>
              </a:ext>
            </a:extLst>
          </p:cNvPr>
          <p:cNvSpPr txBox="1"/>
          <p:nvPr/>
        </p:nvSpPr>
        <p:spPr>
          <a:xfrm>
            <a:off x="2972649" y="4241159"/>
            <a:ext cx="2214573" cy="1200329"/>
          </a:xfrm>
          <a:prstGeom prst="rect">
            <a:avLst/>
          </a:prstGeom>
          <a:noFill/>
        </p:spPr>
        <p:txBody>
          <a:bodyPr wrap="square" rtlCol="0">
            <a:spAutoFit/>
          </a:bodyPr>
          <a:lstStyle/>
          <a:p>
            <a:r>
              <a:rPr lang="en-GB" dirty="0">
                <a:solidFill>
                  <a:schemeClr val="accent6">
                    <a:lumMod val="60000"/>
                    <a:lumOff val="40000"/>
                  </a:schemeClr>
                </a:solidFill>
              </a:rPr>
              <a:t>If a new animal ends up at this leaf, it is a mammal with probability = 0.33</a:t>
            </a:r>
          </a:p>
        </p:txBody>
      </p:sp>
    </p:spTree>
    <p:extLst>
      <p:ext uri="{BB962C8B-B14F-4D97-AF65-F5344CB8AC3E}">
        <p14:creationId xmlns:p14="http://schemas.microsoft.com/office/powerpoint/2010/main" val="236524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E4F51-A9E9-4714-973B-6E1458E51321}"/>
              </a:ext>
            </a:extLst>
          </p:cNvPr>
          <p:cNvSpPr>
            <a:spLocks noGrp="1"/>
          </p:cNvSpPr>
          <p:nvPr>
            <p:ph type="title"/>
          </p:nvPr>
        </p:nvSpPr>
        <p:spPr/>
        <p:txBody>
          <a:bodyPr/>
          <a:lstStyle/>
          <a:p>
            <a:r>
              <a:rPr lang="en-GB" b="1" dirty="0"/>
              <a:t>Bias and variance in decision trees</a:t>
            </a:r>
          </a:p>
        </p:txBody>
      </p:sp>
      <p:sp>
        <p:nvSpPr>
          <p:cNvPr id="3" name="Content Placeholder 2">
            <a:extLst>
              <a:ext uri="{FF2B5EF4-FFF2-40B4-BE49-F238E27FC236}">
                <a16:creationId xmlns:a16="http://schemas.microsoft.com/office/drawing/2014/main" id="{31759891-CBFF-4438-8E2D-EA029232ECF9}"/>
              </a:ext>
            </a:extLst>
          </p:cNvPr>
          <p:cNvSpPr>
            <a:spLocks noGrp="1"/>
          </p:cNvSpPr>
          <p:nvPr>
            <p:ph idx="1"/>
          </p:nvPr>
        </p:nvSpPr>
        <p:spPr>
          <a:xfrm>
            <a:off x="433822" y="1164750"/>
            <a:ext cx="5662178" cy="4525963"/>
          </a:xfrm>
        </p:spPr>
        <p:txBody>
          <a:bodyPr/>
          <a:lstStyle/>
          <a:p>
            <a:r>
              <a:rPr lang="en-GB" sz="1800" dirty="0"/>
              <a:t>Bias: how well the model has understood the relationship between the training data and the target variable (high = bad)</a:t>
            </a:r>
          </a:p>
          <a:p>
            <a:endParaRPr lang="en-GB" sz="1800" dirty="0"/>
          </a:p>
          <a:p>
            <a:r>
              <a:rPr lang="en-GB" sz="1800" dirty="0"/>
              <a:t>Variance: how much the model output depends on the specific training data that was used (high = bad)</a:t>
            </a:r>
          </a:p>
          <a:p>
            <a:endParaRPr lang="en-GB" sz="1800" dirty="0"/>
          </a:p>
          <a:p>
            <a:r>
              <a:rPr lang="en-GB" sz="1800" dirty="0"/>
              <a:t>Bias and variance work as a </a:t>
            </a:r>
            <a:r>
              <a:rPr lang="en-GB" sz="1800" b="1" dirty="0"/>
              <a:t>trade-off</a:t>
            </a:r>
            <a:r>
              <a:rPr lang="en-GB" sz="1800" dirty="0"/>
              <a:t>. Less of one generally means more of the other.</a:t>
            </a:r>
          </a:p>
          <a:p>
            <a:endParaRPr lang="en-GB" sz="1800" dirty="0"/>
          </a:p>
          <a:p>
            <a:r>
              <a:rPr lang="en-GB" sz="1800" dirty="0"/>
              <a:t>Decision trees tend to be low-bias and high-variance, as they can grow deep in a way that describes the training data perfectly (low bias), but would classify new data poorly (high variance).</a:t>
            </a:r>
          </a:p>
        </p:txBody>
      </p:sp>
      <p:pic>
        <p:nvPicPr>
          <p:cNvPr id="2052" name="Picture 4" descr="Image result for overfitting bias variance">
            <a:extLst>
              <a:ext uri="{FF2B5EF4-FFF2-40B4-BE49-F238E27FC236}">
                <a16:creationId xmlns:a16="http://schemas.microsoft.com/office/drawing/2014/main" id="{FB96F95A-F63A-472D-A020-BF70BBB9F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5384" y="1008891"/>
            <a:ext cx="5000856" cy="1882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85B6974-396F-48B0-AE23-BD87D121ED61}"/>
              </a:ext>
            </a:extLst>
          </p:cNvPr>
          <p:cNvPicPr>
            <a:picLocks noChangeAspect="1"/>
          </p:cNvPicPr>
          <p:nvPr/>
        </p:nvPicPr>
        <p:blipFill>
          <a:blip r:embed="rId3"/>
          <a:stretch>
            <a:fillRect/>
          </a:stretch>
        </p:blipFill>
        <p:spPr>
          <a:xfrm>
            <a:off x="7145062" y="3201317"/>
            <a:ext cx="4681178" cy="2205183"/>
          </a:xfrm>
          <a:prstGeom prst="rect">
            <a:avLst/>
          </a:prstGeom>
        </p:spPr>
      </p:pic>
    </p:spTree>
    <p:extLst>
      <p:ext uri="{BB962C8B-B14F-4D97-AF65-F5344CB8AC3E}">
        <p14:creationId xmlns:p14="http://schemas.microsoft.com/office/powerpoint/2010/main" val="14532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A387BF-59D3-4AD6-A5A7-E6489A3191DC}"/>
              </a:ext>
            </a:extLst>
          </p:cNvPr>
          <p:cNvPicPr>
            <a:picLocks noChangeAspect="1"/>
          </p:cNvPicPr>
          <p:nvPr/>
        </p:nvPicPr>
        <p:blipFill>
          <a:blip r:embed="rId2"/>
          <a:stretch>
            <a:fillRect/>
          </a:stretch>
        </p:blipFill>
        <p:spPr>
          <a:xfrm>
            <a:off x="7412694" y="3096684"/>
            <a:ext cx="4752437" cy="2743750"/>
          </a:xfrm>
          <a:prstGeom prst="rect">
            <a:avLst/>
          </a:prstGeom>
        </p:spPr>
      </p:pic>
      <p:sp>
        <p:nvSpPr>
          <p:cNvPr id="2" name="Title 1">
            <a:extLst>
              <a:ext uri="{FF2B5EF4-FFF2-40B4-BE49-F238E27FC236}">
                <a16:creationId xmlns:a16="http://schemas.microsoft.com/office/drawing/2014/main" id="{F06B0D4C-79E1-4EDF-92FD-1F05CE9EF7FB}"/>
              </a:ext>
            </a:extLst>
          </p:cNvPr>
          <p:cNvSpPr>
            <a:spLocks noGrp="1"/>
          </p:cNvSpPr>
          <p:nvPr>
            <p:ph type="title"/>
          </p:nvPr>
        </p:nvSpPr>
        <p:spPr/>
        <p:txBody>
          <a:bodyPr/>
          <a:lstStyle/>
          <a:p>
            <a:r>
              <a:rPr lang="en-GB" b="1" dirty="0"/>
              <a:t>Testing a decision tree model</a:t>
            </a:r>
          </a:p>
        </p:txBody>
      </p:sp>
      <p:sp>
        <p:nvSpPr>
          <p:cNvPr id="3" name="Content Placeholder 2">
            <a:extLst>
              <a:ext uri="{FF2B5EF4-FFF2-40B4-BE49-F238E27FC236}">
                <a16:creationId xmlns:a16="http://schemas.microsoft.com/office/drawing/2014/main" id="{8B1A4115-3F68-452B-B06B-E59FF5DC614D}"/>
              </a:ext>
            </a:extLst>
          </p:cNvPr>
          <p:cNvSpPr>
            <a:spLocks noGrp="1"/>
          </p:cNvSpPr>
          <p:nvPr>
            <p:ph idx="1"/>
          </p:nvPr>
        </p:nvSpPr>
        <p:spPr>
          <a:xfrm>
            <a:off x="365760" y="1184833"/>
            <a:ext cx="11460480" cy="1170077"/>
          </a:xfrm>
        </p:spPr>
        <p:txBody>
          <a:bodyPr/>
          <a:lstStyle/>
          <a:p>
            <a:r>
              <a:rPr lang="en-GB" sz="1800" dirty="0"/>
              <a:t>To test our tree, we run new data (with known labels) through the tree. By answering the questions, we will end up at a leaf node for each new piece of data. Does the true label match the predicted label at this leaf?</a:t>
            </a:r>
          </a:p>
          <a:p>
            <a:endParaRPr lang="en-GB" sz="1800" dirty="0"/>
          </a:p>
          <a:p>
            <a:pPr marL="0" indent="0">
              <a:buNone/>
            </a:pPr>
            <a:endParaRPr lang="en-GB" sz="1800" dirty="0"/>
          </a:p>
          <a:p>
            <a:endParaRPr lang="en-GB" sz="1800" dirty="0"/>
          </a:p>
          <a:p>
            <a:endParaRPr lang="en-GB" sz="1800" dirty="0"/>
          </a:p>
          <a:p>
            <a:endParaRPr lang="en-GB" sz="1800" dirty="0"/>
          </a:p>
          <a:p>
            <a:endParaRPr lang="en-GB" sz="1800" dirty="0"/>
          </a:p>
        </p:txBody>
      </p:sp>
      <p:sp>
        <p:nvSpPr>
          <p:cNvPr id="6" name="TextBox 5">
            <a:extLst>
              <a:ext uri="{FF2B5EF4-FFF2-40B4-BE49-F238E27FC236}">
                <a16:creationId xmlns:a16="http://schemas.microsoft.com/office/drawing/2014/main" id="{8118215B-429B-4DAE-BF6A-B7D4D1771208}"/>
              </a:ext>
            </a:extLst>
          </p:cNvPr>
          <p:cNvSpPr txBox="1"/>
          <p:nvPr/>
        </p:nvSpPr>
        <p:spPr>
          <a:xfrm>
            <a:off x="269796" y="2073152"/>
            <a:ext cx="5905731" cy="3693319"/>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If we find that the tree makes lots of mistakes, this could mean that the model is…</a:t>
            </a:r>
          </a:p>
          <a:p>
            <a:pPr marL="742950" lvl="1" indent="-285750">
              <a:buFont typeface="Arial" panose="020B0604020202020204" pitchFamily="34" charset="0"/>
              <a:buChar char="•"/>
            </a:pPr>
            <a:r>
              <a:rPr lang="en-GB" b="1" dirty="0">
                <a:solidFill>
                  <a:schemeClr val="tx2"/>
                </a:solidFill>
              </a:rPr>
              <a:t>Overfitting</a:t>
            </a:r>
            <a:r>
              <a:rPr lang="en-GB" dirty="0">
                <a:solidFill>
                  <a:schemeClr val="tx2"/>
                </a:solidFill>
              </a:rPr>
              <a:t>: the decision tree matches the training data too closely and is unable to generalise to new data it hasn’t seen before (high variance)</a:t>
            </a:r>
          </a:p>
          <a:p>
            <a:pPr marL="742950" lvl="1" indent="-285750">
              <a:buFont typeface="Arial" panose="020B0604020202020204" pitchFamily="34" charset="0"/>
              <a:buChar char="•"/>
            </a:pPr>
            <a:r>
              <a:rPr lang="en-GB" b="1" dirty="0">
                <a:solidFill>
                  <a:schemeClr val="tx2"/>
                </a:solidFill>
              </a:rPr>
              <a:t>Underfitting</a:t>
            </a:r>
            <a:r>
              <a:rPr lang="en-GB" dirty="0">
                <a:solidFill>
                  <a:schemeClr val="tx2"/>
                </a:solidFill>
              </a:rPr>
              <a:t>: the decision tree hasn’t managed to capture the relationships in the data well enough (high bias)</a:t>
            </a:r>
          </a:p>
          <a:p>
            <a:pPr marL="742950" lvl="1"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a:solidFill>
                  <a:schemeClr val="tx2"/>
                </a:solidFill>
              </a:rPr>
              <a:t>In decision trees, overfitting tends to be more common. One way we can mitigate against this is by putting restrictions on how the tree is generated.</a:t>
            </a:r>
          </a:p>
          <a:p>
            <a:pPr marL="285750" indent="-285750">
              <a:buFont typeface="Arial" panose="020B0604020202020204" pitchFamily="34" charset="0"/>
              <a:buChar char="•"/>
            </a:pPr>
            <a:endParaRPr lang="en-GB" dirty="0">
              <a:solidFill>
                <a:schemeClr val="tx2"/>
              </a:solidFill>
            </a:endParaRPr>
          </a:p>
        </p:txBody>
      </p:sp>
      <p:sp>
        <p:nvSpPr>
          <p:cNvPr id="8" name="Rectangle 7">
            <a:extLst>
              <a:ext uri="{FF2B5EF4-FFF2-40B4-BE49-F238E27FC236}">
                <a16:creationId xmlns:a16="http://schemas.microsoft.com/office/drawing/2014/main" id="{E0A8637E-D5EF-4DE2-835A-3CB6D14714AA}"/>
              </a:ext>
            </a:extLst>
          </p:cNvPr>
          <p:cNvSpPr/>
          <p:nvPr/>
        </p:nvSpPr>
        <p:spPr>
          <a:xfrm>
            <a:off x="6493856" y="2102385"/>
            <a:ext cx="1837677" cy="198859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EDB3D8A-C67A-45F9-83F2-43FE6D7654F5}"/>
              </a:ext>
            </a:extLst>
          </p:cNvPr>
          <p:cNvSpPr txBox="1"/>
          <p:nvPr/>
        </p:nvSpPr>
        <p:spPr>
          <a:xfrm>
            <a:off x="6894429" y="2164529"/>
            <a:ext cx="1028451" cy="369332"/>
          </a:xfrm>
          <a:prstGeom prst="rect">
            <a:avLst/>
          </a:prstGeom>
          <a:noFill/>
        </p:spPr>
        <p:txBody>
          <a:bodyPr wrap="square" rtlCol="0">
            <a:spAutoFit/>
          </a:bodyPr>
          <a:lstStyle/>
          <a:p>
            <a:r>
              <a:rPr lang="en-GB" b="1" dirty="0"/>
              <a:t>Pangolin</a:t>
            </a:r>
          </a:p>
        </p:txBody>
      </p:sp>
      <p:pic>
        <p:nvPicPr>
          <p:cNvPr id="15" name="Picture 14">
            <a:extLst>
              <a:ext uri="{FF2B5EF4-FFF2-40B4-BE49-F238E27FC236}">
                <a16:creationId xmlns:a16="http://schemas.microsoft.com/office/drawing/2014/main" id="{310F30D2-A81F-424D-8923-0BDAF184F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279" y="2533861"/>
            <a:ext cx="1428750" cy="1428750"/>
          </a:xfrm>
          <a:prstGeom prst="rect">
            <a:avLst/>
          </a:prstGeom>
        </p:spPr>
      </p:pic>
    </p:spTree>
    <p:extLst>
      <p:ext uri="{BB962C8B-B14F-4D97-AF65-F5344CB8AC3E}">
        <p14:creationId xmlns:p14="http://schemas.microsoft.com/office/powerpoint/2010/main" val="73991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AE9-8741-4664-888B-CA7C8577635E}"/>
              </a:ext>
            </a:extLst>
          </p:cNvPr>
          <p:cNvSpPr>
            <a:spLocks noGrp="1"/>
          </p:cNvSpPr>
          <p:nvPr>
            <p:ph type="title"/>
          </p:nvPr>
        </p:nvSpPr>
        <p:spPr/>
        <p:txBody>
          <a:bodyPr/>
          <a:lstStyle/>
          <a:p>
            <a:r>
              <a:rPr lang="en-GB" b="1" dirty="0"/>
              <a:t>Decision tree parameters</a:t>
            </a:r>
          </a:p>
        </p:txBody>
      </p:sp>
      <p:sp>
        <p:nvSpPr>
          <p:cNvPr id="9" name="TextBox 8">
            <a:extLst>
              <a:ext uri="{FF2B5EF4-FFF2-40B4-BE49-F238E27FC236}">
                <a16:creationId xmlns:a16="http://schemas.microsoft.com/office/drawing/2014/main" id="{7FCBAD07-3D52-46C2-97A6-A5A4AB43F108}"/>
              </a:ext>
            </a:extLst>
          </p:cNvPr>
          <p:cNvSpPr txBox="1"/>
          <p:nvPr/>
        </p:nvSpPr>
        <p:spPr>
          <a:xfrm>
            <a:off x="365760" y="1338509"/>
            <a:ext cx="8788893" cy="369332"/>
          </a:xfrm>
          <a:prstGeom prst="rect">
            <a:avLst/>
          </a:prstGeom>
          <a:noFill/>
        </p:spPr>
        <p:txBody>
          <a:bodyPr wrap="square" rtlCol="0">
            <a:spAutoFit/>
          </a:bodyPr>
          <a:lstStyle/>
          <a:p>
            <a:r>
              <a:rPr lang="en-GB" dirty="0">
                <a:solidFill>
                  <a:schemeClr val="tx2"/>
                </a:solidFill>
              </a:rPr>
              <a:t>There are many aspects of the decision tree model that we can control/fix, e.g. …</a:t>
            </a:r>
          </a:p>
        </p:txBody>
      </p:sp>
      <p:grpSp>
        <p:nvGrpSpPr>
          <p:cNvPr id="13" name="Group 12">
            <a:extLst>
              <a:ext uri="{FF2B5EF4-FFF2-40B4-BE49-F238E27FC236}">
                <a16:creationId xmlns:a16="http://schemas.microsoft.com/office/drawing/2014/main" id="{659BD1F6-755D-4347-9FDF-08467117B106}"/>
              </a:ext>
            </a:extLst>
          </p:cNvPr>
          <p:cNvGrpSpPr/>
          <p:nvPr/>
        </p:nvGrpSpPr>
        <p:grpSpPr>
          <a:xfrm>
            <a:off x="365760" y="1866306"/>
            <a:ext cx="9338607" cy="1444738"/>
            <a:chOff x="365760" y="2100909"/>
            <a:chExt cx="9338607" cy="1444738"/>
          </a:xfrm>
        </p:grpSpPr>
        <p:pic>
          <p:nvPicPr>
            <p:cNvPr id="8" name="Picture 7">
              <a:extLst>
                <a:ext uri="{FF2B5EF4-FFF2-40B4-BE49-F238E27FC236}">
                  <a16:creationId xmlns:a16="http://schemas.microsoft.com/office/drawing/2014/main" id="{2CA39F0F-DE20-4FD4-AEAC-1799105C8D58}"/>
                </a:ext>
              </a:extLst>
            </p:cNvPr>
            <p:cNvPicPr>
              <a:picLocks noChangeAspect="1"/>
            </p:cNvPicPr>
            <p:nvPr/>
          </p:nvPicPr>
          <p:blipFill>
            <a:blip r:embed="rId2"/>
            <a:stretch>
              <a:fillRect/>
            </a:stretch>
          </p:blipFill>
          <p:spPr>
            <a:xfrm>
              <a:off x="365760" y="2100909"/>
              <a:ext cx="9338607" cy="988520"/>
            </a:xfrm>
            <a:prstGeom prst="rect">
              <a:avLst/>
            </a:prstGeom>
          </p:spPr>
        </p:pic>
        <p:pic>
          <p:nvPicPr>
            <p:cNvPr id="12" name="Picture 11">
              <a:extLst>
                <a:ext uri="{FF2B5EF4-FFF2-40B4-BE49-F238E27FC236}">
                  <a16:creationId xmlns:a16="http://schemas.microsoft.com/office/drawing/2014/main" id="{5469BA5B-C96C-4A29-934A-72941EB7D77A}"/>
                </a:ext>
              </a:extLst>
            </p:cNvPr>
            <p:cNvPicPr>
              <a:picLocks noChangeAspect="1"/>
            </p:cNvPicPr>
            <p:nvPr/>
          </p:nvPicPr>
          <p:blipFill>
            <a:blip r:embed="rId3"/>
            <a:stretch>
              <a:fillRect/>
            </a:stretch>
          </p:blipFill>
          <p:spPr>
            <a:xfrm>
              <a:off x="428531" y="3089429"/>
              <a:ext cx="3977285" cy="456218"/>
            </a:xfrm>
            <a:prstGeom prst="rect">
              <a:avLst/>
            </a:prstGeom>
          </p:spPr>
        </p:pic>
      </p:grpSp>
      <p:sp>
        <p:nvSpPr>
          <p:cNvPr id="14" name="Oval 13">
            <a:extLst>
              <a:ext uri="{FF2B5EF4-FFF2-40B4-BE49-F238E27FC236}">
                <a16:creationId xmlns:a16="http://schemas.microsoft.com/office/drawing/2014/main" id="{27DA2A36-917C-4067-AEA1-625324EABAF7}"/>
              </a:ext>
            </a:extLst>
          </p:cNvPr>
          <p:cNvSpPr/>
          <p:nvPr/>
        </p:nvSpPr>
        <p:spPr>
          <a:xfrm>
            <a:off x="6303146" y="2020325"/>
            <a:ext cx="1811044" cy="2308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70160BB4-F318-4DF1-9FC2-2BCE0C042BE2}"/>
              </a:ext>
            </a:extLst>
          </p:cNvPr>
          <p:cNvSpPr/>
          <p:nvPr/>
        </p:nvSpPr>
        <p:spPr>
          <a:xfrm>
            <a:off x="3898778" y="2020325"/>
            <a:ext cx="1811044" cy="2308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1958A258-8901-4825-A71C-7609D879E996}"/>
              </a:ext>
            </a:extLst>
          </p:cNvPr>
          <p:cNvSpPr/>
          <p:nvPr/>
        </p:nvSpPr>
        <p:spPr>
          <a:xfrm>
            <a:off x="398736" y="2211194"/>
            <a:ext cx="3500042" cy="27964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7A125C33-C682-44D9-85AA-971D4C68091D}"/>
              </a:ext>
            </a:extLst>
          </p:cNvPr>
          <p:cNvSpPr txBox="1"/>
          <p:nvPr/>
        </p:nvSpPr>
        <p:spPr>
          <a:xfrm>
            <a:off x="1386397" y="3648395"/>
            <a:ext cx="4163627" cy="1477328"/>
          </a:xfrm>
          <a:prstGeom prst="rect">
            <a:avLst/>
          </a:prstGeom>
          <a:noFill/>
          <a:ln w="28575">
            <a:solidFill>
              <a:schemeClr val="accent4"/>
            </a:solidFill>
          </a:ln>
        </p:spPr>
        <p:txBody>
          <a:bodyPr wrap="square" rtlCol="0">
            <a:spAutoFit/>
          </a:bodyPr>
          <a:lstStyle/>
          <a:p>
            <a:pPr algn="ctr"/>
            <a:r>
              <a:rPr lang="en-GB" b="1" dirty="0">
                <a:solidFill>
                  <a:schemeClr val="tx2"/>
                </a:solidFill>
              </a:rPr>
              <a:t>min_samples_split, </a:t>
            </a:r>
            <a:r>
              <a:rPr lang="en-GB" b="1" dirty="0" err="1">
                <a:solidFill>
                  <a:schemeClr val="tx2"/>
                </a:solidFill>
              </a:rPr>
              <a:t>min_samples_leaf</a:t>
            </a:r>
            <a:endParaRPr lang="en-GB" b="1" dirty="0">
              <a:solidFill>
                <a:schemeClr val="tx2"/>
              </a:solidFill>
            </a:endParaRPr>
          </a:p>
          <a:p>
            <a:endParaRPr lang="en-GB" dirty="0">
              <a:solidFill>
                <a:schemeClr val="tx2"/>
              </a:solidFill>
            </a:endParaRPr>
          </a:p>
          <a:p>
            <a:r>
              <a:rPr lang="en-GB" dirty="0">
                <a:solidFill>
                  <a:schemeClr val="tx2"/>
                </a:solidFill>
              </a:rPr>
              <a:t>Only turn a leaf into a new decision mode if at least n rows in the training data end up at this leaf. To prevent overfitting.</a:t>
            </a:r>
          </a:p>
        </p:txBody>
      </p:sp>
      <p:sp>
        <p:nvSpPr>
          <p:cNvPr id="18" name="TextBox 17">
            <a:extLst>
              <a:ext uri="{FF2B5EF4-FFF2-40B4-BE49-F238E27FC236}">
                <a16:creationId xmlns:a16="http://schemas.microsoft.com/office/drawing/2014/main" id="{402C0183-3485-4449-A94E-AA384CAC2411}"/>
              </a:ext>
            </a:extLst>
          </p:cNvPr>
          <p:cNvSpPr txBox="1"/>
          <p:nvPr/>
        </p:nvSpPr>
        <p:spPr>
          <a:xfrm>
            <a:off x="5856302" y="3648395"/>
            <a:ext cx="4947822" cy="1477328"/>
          </a:xfrm>
          <a:prstGeom prst="rect">
            <a:avLst/>
          </a:prstGeom>
          <a:noFill/>
          <a:ln w="28575">
            <a:solidFill>
              <a:schemeClr val="accent4"/>
            </a:solidFill>
          </a:ln>
        </p:spPr>
        <p:txBody>
          <a:bodyPr wrap="square" rtlCol="0">
            <a:spAutoFit/>
          </a:bodyPr>
          <a:lstStyle/>
          <a:p>
            <a:r>
              <a:rPr lang="en-GB" b="1" dirty="0">
                <a:solidFill>
                  <a:schemeClr val="tx2"/>
                </a:solidFill>
              </a:rPr>
              <a:t>criterion = ‘</a:t>
            </a:r>
            <a:r>
              <a:rPr lang="en-GB" b="1" dirty="0" err="1">
                <a:solidFill>
                  <a:schemeClr val="tx2"/>
                </a:solidFill>
              </a:rPr>
              <a:t>gini</a:t>
            </a:r>
            <a:r>
              <a:rPr lang="en-GB" b="1" dirty="0">
                <a:solidFill>
                  <a:schemeClr val="tx2"/>
                </a:solidFill>
              </a:rPr>
              <a:t>’ or ‘entropy’</a:t>
            </a:r>
          </a:p>
          <a:p>
            <a:endParaRPr lang="en-GB" dirty="0">
              <a:solidFill>
                <a:schemeClr val="tx2"/>
              </a:solidFill>
            </a:endParaRPr>
          </a:p>
          <a:p>
            <a:r>
              <a:rPr lang="en-GB" dirty="0">
                <a:solidFill>
                  <a:schemeClr val="tx2"/>
                </a:solidFill>
              </a:rPr>
              <a:t>Both are metrics of how effectively a decision tree model categorises the data, by looking at the impurity or entropy of the samples at the leaves.</a:t>
            </a:r>
          </a:p>
        </p:txBody>
      </p:sp>
    </p:spTree>
    <p:extLst>
      <p:ext uri="{BB962C8B-B14F-4D97-AF65-F5344CB8AC3E}">
        <p14:creationId xmlns:p14="http://schemas.microsoft.com/office/powerpoint/2010/main" val="37030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5"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5CA858-FD1B-4CA4-9F4D-E0531E9A2407}"/>
              </a:ext>
            </a:extLst>
          </p:cNvPr>
          <p:cNvSpPr>
            <a:spLocks noGrp="1"/>
          </p:cNvSpPr>
          <p:nvPr>
            <p:ph type="title"/>
          </p:nvPr>
        </p:nvSpPr>
        <p:spPr/>
        <p:txBody>
          <a:bodyPr/>
          <a:lstStyle/>
          <a:p>
            <a:r>
              <a:rPr lang="en-GB" b="1" dirty="0"/>
              <a:t>The dataset</a:t>
            </a:r>
          </a:p>
        </p:txBody>
      </p:sp>
    </p:spTree>
    <p:extLst>
      <p:ext uri="{BB962C8B-B14F-4D97-AF65-F5344CB8AC3E}">
        <p14:creationId xmlns:p14="http://schemas.microsoft.com/office/powerpoint/2010/main" val="416448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1896D-ECBA-4643-B822-965484262491}"/>
              </a:ext>
            </a:extLst>
          </p:cNvPr>
          <p:cNvSpPr>
            <a:spLocks noGrp="1"/>
          </p:cNvSpPr>
          <p:nvPr>
            <p:ph type="title"/>
          </p:nvPr>
        </p:nvSpPr>
        <p:spPr/>
        <p:txBody>
          <a:bodyPr/>
          <a:lstStyle/>
          <a:p>
            <a:r>
              <a:rPr lang="en-GB" b="1" dirty="0"/>
              <a:t>Road traffic accidents – Leeds City Council</a:t>
            </a:r>
          </a:p>
        </p:txBody>
      </p:sp>
      <p:sp>
        <p:nvSpPr>
          <p:cNvPr id="5" name="Content Placeholder 4">
            <a:extLst>
              <a:ext uri="{FF2B5EF4-FFF2-40B4-BE49-F238E27FC236}">
                <a16:creationId xmlns:a16="http://schemas.microsoft.com/office/drawing/2014/main" id="{C7F5D1D4-090E-406E-BCD5-5BB02B390AAD}"/>
              </a:ext>
            </a:extLst>
          </p:cNvPr>
          <p:cNvSpPr>
            <a:spLocks noGrp="1"/>
          </p:cNvSpPr>
          <p:nvPr>
            <p:ph idx="1"/>
          </p:nvPr>
        </p:nvSpPr>
        <p:spPr>
          <a:xfrm>
            <a:off x="365760" y="1074426"/>
            <a:ext cx="4791456" cy="4525963"/>
          </a:xfrm>
        </p:spPr>
        <p:txBody>
          <a:bodyPr/>
          <a:lstStyle/>
          <a:p>
            <a:r>
              <a:rPr lang="en-GB" sz="1800" dirty="0"/>
              <a:t>The dataset describes all road traffic accident </a:t>
            </a:r>
            <a:r>
              <a:rPr lang="en-GB" sz="1800" b="1" dirty="0"/>
              <a:t>casualties</a:t>
            </a:r>
            <a:r>
              <a:rPr lang="en-GB" sz="1800" dirty="0"/>
              <a:t> across Leeds between 2009 and 2015</a:t>
            </a:r>
          </a:p>
          <a:p>
            <a:endParaRPr lang="en-GB" sz="1800" dirty="0"/>
          </a:p>
          <a:p>
            <a:r>
              <a:rPr lang="en-GB" sz="1800" dirty="0"/>
              <a:t>It includes many features, such as the type of road, the weather and lighting conditions at the time of the accident, and what type of vehicle was involved.</a:t>
            </a:r>
          </a:p>
          <a:p>
            <a:endParaRPr lang="en-GB" sz="1800" dirty="0"/>
          </a:p>
          <a:p>
            <a:r>
              <a:rPr lang="en-GB" sz="1800" dirty="0"/>
              <a:t>One field is the severity of the incident (either ‘Slight’ or ‘Serious’), and this is what we’re trying to predict</a:t>
            </a:r>
          </a:p>
          <a:p>
            <a:endParaRPr lang="en-GB" sz="1800" dirty="0"/>
          </a:p>
          <a:p>
            <a:r>
              <a:rPr lang="en-GB" sz="1800" dirty="0"/>
              <a:t>Right: serious traffic accidents in 2015 by number of vehicles involved</a:t>
            </a:r>
          </a:p>
          <a:p>
            <a:endParaRPr lang="en-GB" sz="1800" dirty="0"/>
          </a:p>
        </p:txBody>
      </p:sp>
      <p:pic>
        <p:nvPicPr>
          <p:cNvPr id="2" name="Picture 1">
            <a:extLst>
              <a:ext uri="{FF2B5EF4-FFF2-40B4-BE49-F238E27FC236}">
                <a16:creationId xmlns:a16="http://schemas.microsoft.com/office/drawing/2014/main" id="{4286628F-D307-4261-890A-45878AC3ADD0}"/>
              </a:ext>
            </a:extLst>
          </p:cNvPr>
          <p:cNvPicPr>
            <a:picLocks noChangeAspect="1"/>
          </p:cNvPicPr>
          <p:nvPr/>
        </p:nvPicPr>
        <p:blipFill rotWithShape="1">
          <a:blip r:embed="rId2"/>
          <a:srcRect r="19707"/>
          <a:stretch/>
        </p:blipFill>
        <p:spPr>
          <a:xfrm>
            <a:off x="5486399" y="998769"/>
            <a:ext cx="6169891" cy="4677278"/>
          </a:xfrm>
          <a:prstGeom prst="rect">
            <a:avLst/>
          </a:prstGeom>
        </p:spPr>
      </p:pic>
    </p:spTree>
    <p:extLst>
      <p:ext uri="{BB962C8B-B14F-4D97-AF65-F5344CB8AC3E}">
        <p14:creationId xmlns:p14="http://schemas.microsoft.com/office/powerpoint/2010/main" val="297142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26D2C6-3960-4C2E-9BE5-932761CFD6F5}"/>
              </a:ext>
            </a:extLst>
          </p:cNvPr>
          <p:cNvSpPr>
            <a:spLocks noGrp="1"/>
          </p:cNvSpPr>
          <p:nvPr>
            <p:ph type="title"/>
          </p:nvPr>
        </p:nvSpPr>
        <p:spPr/>
        <p:txBody>
          <a:bodyPr/>
          <a:lstStyle/>
          <a:p>
            <a:r>
              <a:rPr lang="en-GB" b="1" dirty="0"/>
              <a:t>Let’s go!</a:t>
            </a:r>
          </a:p>
        </p:txBody>
      </p:sp>
    </p:spTree>
    <p:extLst>
      <p:ext uri="{BB962C8B-B14F-4D97-AF65-F5344CB8AC3E}">
        <p14:creationId xmlns:p14="http://schemas.microsoft.com/office/powerpoint/2010/main" val="80732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3C8A37-4C83-4B6F-A73F-C1420BAF6CBA}"/>
              </a:ext>
            </a:extLst>
          </p:cNvPr>
          <p:cNvSpPr>
            <a:spLocks noGrp="1"/>
          </p:cNvSpPr>
          <p:nvPr>
            <p:ph type="title"/>
          </p:nvPr>
        </p:nvSpPr>
        <p:spPr/>
        <p:txBody>
          <a:bodyPr/>
          <a:lstStyle/>
          <a:p>
            <a:r>
              <a:rPr lang="en-GB" b="1" dirty="0"/>
              <a:t>Agenda</a:t>
            </a:r>
          </a:p>
        </p:txBody>
      </p:sp>
      <p:sp>
        <p:nvSpPr>
          <p:cNvPr id="6" name="Content Placeholder 5">
            <a:extLst>
              <a:ext uri="{FF2B5EF4-FFF2-40B4-BE49-F238E27FC236}">
                <a16:creationId xmlns:a16="http://schemas.microsoft.com/office/drawing/2014/main" id="{F3565171-CFB8-4AC4-94CE-BBA44B3B4AC2}"/>
              </a:ext>
            </a:extLst>
          </p:cNvPr>
          <p:cNvSpPr>
            <a:spLocks noGrp="1"/>
          </p:cNvSpPr>
          <p:nvPr>
            <p:ph idx="1"/>
          </p:nvPr>
        </p:nvSpPr>
        <p:spPr>
          <a:xfrm>
            <a:off x="3167256" y="1715167"/>
            <a:ext cx="6603211" cy="2768056"/>
          </a:xfrm>
        </p:spPr>
        <p:txBody>
          <a:bodyPr/>
          <a:lstStyle/>
          <a:p>
            <a:pPr marL="0" indent="0">
              <a:buNone/>
            </a:pPr>
            <a:r>
              <a:rPr lang="en-GB" dirty="0"/>
              <a:t>6.30 – 6.45: introduction, machine learning overview</a:t>
            </a:r>
          </a:p>
          <a:p>
            <a:pPr marL="0" indent="0">
              <a:buNone/>
            </a:pPr>
            <a:endParaRPr lang="en-GB" dirty="0"/>
          </a:p>
          <a:p>
            <a:pPr marL="0" indent="0">
              <a:buNone/>
            </a:pPr>
            <a:r>
              <a:rPr lang="en-GB" dirty="0"/>
              <a:t>6.45 – 7.30: interactive notebook workthrough</a:t>
            </a:r>
          </a:p>
          <a:p>
            <a:pPr marL="0" indent="0">
              <a:buNone/>
            </a:pPr>
            <a:endParaRPr lang="en-GB" dirty="0"/>
          </a:p>
          <a:p>
            <a:pPr marL="0" indent="0">
              <a:buNone/>
            </a:pPr>
            <a:r>
              <a:rPr lang="en-GB" dirty="0"/>
              <a:t>7.30 – 8.00: break for pizza and drinks</a:t>
            </a:r>
          </a:p>
          <a:p>
            <a:pPr marL="0" indent="0">
              <a:buNone/>
            </a:pPr>
            <a:endParaRPr lang="en-GB" dirty="0"/>
          </a:p>
          <a:p>
            <a:pPr marL="0" indent="0">
              <a:buNone/>
            </a:pPr>
            <a:r>
              <a:rPr lang="en-GB" dirty="0"/>
              <a:t>8.00 – 9.00: interactive notebook workthrough</a:t>
            </a:r>
          </a:p>
        </p:txBody>
      </p:sp>
    </p:spTree>
    <p:extLst>
      <p:ext uri="{BB962C8B-B14F-4D97-AF65-F5344CB8AC3E}">
        <p14:creationId xmlns:p14="http://schemas.microsoft.com/office/powerpoint/2010/main" val="371297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3846-37B5-4C60-920D-BC1E70F77778}"/>
              </a:ext>
            </a:extLst>
          </p:cNvPr>
          <p:cNvSpPr>
            <a:spLocks noGrp="1"/>
          </p:cNvSpPr>
          <p:nvPr>
            <p:ph type="title"/>
          </p:nvPr>
        </p:nvSpPr>
        <p:spPr>
          <a:xfrm>
            <a:off x="3504812" y="2344053"/>
            <a:ext cx="5379600" cy="548640"/>
          </a:xfrm>
        </p:spPr>
        <p:txBody>
          <a:bodyPr/>
          <a:lstStyle/>
          <a:p>
            <a:pPr algn="ctr"/>
            <a:r>
              <a:rPr lang="en-GB" sz="4000" b="1" dirty="0"/>
              <a:t>Part 1 – loading and cleaning the data</a:t>
            </a:r>
          </a:p>
        </p:txBody>
      </p:sp>
    </p:spTree>
    <p:extLst>
      <p:ext uri="{BB962C8B-B14F-4D97-AF65-F5344CB8AC3E}">
        <p14:creationId xmlns:p14="http://schemas.microsoft.com/office/powerpoint/2010/main" val="49530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1FCA-E46C-4D4E-B851-8B1ECBE74D6D}"/>
              </a:ext>
            </a:extLst>
          </p:cNvPr>
          <p:cNvSpPr>
            <a:spLocks noGrp="1"/>
          </p:cNvSpPr>
          <p:nvPr>
            <p:ph type="title"/>
          </p:nvPr>
        </p:nvSpPr>
        <p:spPr/>
        <p:txBody>
          <a:bodyPr/>
          <a:lstStyle/>
          <a:p>
            <a:r>
              <a:rPr lang="en-GB" b="1" dirty="0"/>
              <a:t>Part 1 – loading and cleaning the data</a:t>
            </a:r>
          </a:p>
        </p:txBody>
      </p:sp>
      <p:sp>
        <p:nvSpPr>
          <p:cNvPr id="6" name="TextBox 5">
            <a:extLst>
              <a:ext uri="{FF2B5EF4-FFF2-40B4-BE49-F238E27FC236}">
                <a16:creationId xmlns:a16="http://schemas.microsoft.com/office/drawing/2014/main" id="{443C363D-05F9-4834-B0B5-F775E4D66CF5}"/>
              </a:ext>
            </a:extLst>
          </p:cNvPr>
          <p:cNvSpPr txBox="1"/>
          <p:nvPr/>
        </p:nvSpPr>
        <p:spPr>
          <a:xfrm>
            <a:off x="1542340" y="1792484"/>
            <a:ext cx="5993395" cy="2862322"/>
          </a:xfrm>
          <a:prstGeom prst="rect">
            <a:avLst/>
          </a:prstGeom>
          <a:noFill/>
        </p:spPr>
        <p:txBody>
          <a:bodyPr wrap="square" rtlCol="0">
            <a:spAutoFit/>
          </a:bodyPr>
          <a:lstStyle/>
          <a:p>
            <a:r>
              <a:rPr lang="en-GB" sz="2000" dirty="0">
                <a:solidFill>
                  <a:schemeClr val="tx2"/>
                </a:solidFill>
              </a:rPr>
              <a:t>Machine learning is smart, but not smart enough to handle junk input data.</a:t>
            </a:r>
          </a:p>
          <a:p>
            <a:endParaRPr lang="en-GB" sz="2000" dirty="0">
              <a:solidFill>
                <a:schemeClr val="tx2"/>
              </a:solidFill>
            </a:endParaRPr>
          </a:p>
          <a:p>
            <a:r>
              <a:rPr lang="en-GB" sz="2000" dirty="0">
                <a:solidFill>
                  <a:schemeClr val="tx2"/>
                </a:solidFill>
              </a:rPr>
              <a:t>The first step of any problem is to get to know the data you’re working with and ask the right questions, in this case: </a:t>
            </a:r>
            <a:r>
              <a:rPr lang="en-GB" sz="2000" i="1" dirty="0">
                <a:solidFill>
                  <a:schemeClr val="tx2"/>
                </a:solidFill>
              </a:rPr>
              <a:t>do I need to fix or even throw out any of the data?</a:t>
            </a:r>
          </a:p>
          <a:p>
            <a:endParaRPr lang="en-GB" sz="2000" dirty="0">
              <a:solidFill>
                <a:schemeClr val="tx2"/>
              </a:solidFill>
            </a:endParaRPr>
          </a:p>
          <a:p>
            <a:r>
              <a:rPr lang="en-GB" sz="2000" dirty="0">
                <a:solidFill>
                  <a:schemeClr val="tx2"/>
                </a:solidFill>
              </a:rPr>
              <a:t>Domain knowledge is often valuable here.</a:t>
            </a:r>
          </a:p>
        </p:txBody>
      </p:sp>
      <p:graphicFrame>
        <p:nvGraphicFramePr>
          <p:cNvPr id="11" name="Table 10">
            <a:extLst>
              <a:ext uri="{FF2B5EF4-FFF2-40B4-BE49-F238E27FC236}">
                <a16:creationId xmlns:a16="http://schemas.microsoft.com/office/drawing/2014/main" id="{E59BEEEE-AD7C-46F1-9BAE-FB7005D8BB0D}"/>
              </a:ext>
            </a:extLst>
          </p:cNvPr>
          <p:cNvGraphicFramePr>
            <a:graphicFrameLocks noGrp="1"/>
          </p:cNvGraphicFramePr>
          <p:nvPr>
            <p:extLst>
              <p:ext uri="{D42A27DB-BD31-4B8C-83A1-F6EECF244321}">
                <p14:modId xmlns:p14="http://schemas.microsoft.com/office/powerpoint/2010/main" val="2246706156"/>
              </p:ext>
            </p:extLst>
          </p:nvPr>
        </p:nvGraphicFramePr>
        <p:xfrm>
          <a:off x="8337323" y="2034925"/>
          <a:ext cx="2400175" cy="2377440"/>
        </p:xfrm>
        <a:graphic>
          <a:graphicData uri="http://schemas.openxmlformats.org/drawingml/2006/table">
            <a:tbl>
              <a:tblPr firstRow="1" bandRow="1">
                <a:tableStyleId>{5C22544A-7EE6-4342-B048-85BDC9FD1C3A}</a:tableStyleId>
              </a:tblPr>
              <a:tblGrid>
                <a:gridCol w="2400175">
                  <a:extLst>
                    <a:ext uri="{9D8B030D-6E8A-4147-A177-3AD203B41FA5}">
                      <a16:colId xmlns:a16="http://schemas.microsoft.com/office/drawing/2014/main" val="1055396161"/>
                    </a:ext>
                  </a:extLst>
                </a:gridCol>
              </a:tblGrid>
              <a:tr h="370840">
                <a:tc>
                  <a:txBody>
                    <a:bodyPr/>
                    <a:lstStyle/>
                    <a:p>
                      <a:pPr algn="ctr"/>
                      <a:r>
                        <a:rPr lang="en-GB" sz="2000" dirty="0"/>
                        <a:t>Possible issues</a:t>
                      </a:r>
                    </a:p>
                  </a:txBody>
                  <a:tcPr/>
                </a:tc>
                <a:extLst>
                  <a:ext uri="{0D108BD9-81ED-4DB2-BD59-A6C34878D82A}">
                    <a16:rowId xmlns:a16="http://schemas.microsoft.com/office/drawing/2014/main" val="976451618"/>
                  </a:ext>
                </a:extLst>
              </a:tr>
              <a:tr h="370840">
                <a:tc>
                  <a:txBody>
                    <a:bodyPr/>
                    <a:lstStyle/>
                    <a:p>
                      <a:pPr algn="ctr"/>
                      <a:r>
                        <a:rPr lang="en-GB" sz="2000" dirty="0"/>
                        <a:t>Incomplete</a:t>
                      </a:r>
                    </a:p>
                  </a:txBody>
                  <a:tcPr/>
                </a:tc>
                <a:extLst>
                  <a:ext uri="{0D108BD9-81ED-4DB2-BD59-A6C34878D82A}">
                    <a16:rowId xmlns:a16="http://schemas.microsoft.com/office/drawing/2014/main" val="2722824368"/>
                  </a:ext>
                </a:extLst>
              </a:tr>
              <a:tr h="370840">
                <a:tc>
                  <a:txBody>
                    <a:bodyPr/>
                    <a:lstStyle/>
                    <a:p>
                      <a:pPr algn="ctr"/>
                      <a:r>
                        <a:rPr lang="en-GB" sz="2000" dirty="0"/>
                        <a:t>Duplicated</a:t>
                      </a:r>
                    </a:p>
                  </a:txBody>
                  <a:tcPr/>
                </a:tc>
                <a:extLst>
                  <a:ext uri="{0D108BD9-81ED-4DB2-BD59-A6C34878D82A}">
                    <a16:rowId xmlns:a16="http://schemas.microsoft.com/office/drawing/2014/main" val="1406886118"/>
                  </a:ext>
                </a:extLst>
              </a:tr>
              <a:tr h="370840">
                <a:tc>
                  <a:txBody>
                    <a:bodyPr/>
                    <a:lstStyle/>
                    <a:p>
                      <a:pPr algn="ctr"/>
                      <a:r>
                        <a:rPr lang="en-GB" sz="2000" dirty="0"/>
                        <a:t>Inconsistent</a:t>
                      </a:r>
                    </a:p>
                  </a:txBody>
                  <a:tcPr/>
                </a:tc>
                <a:extLst>
                  <a:ext uri="{0D108BD9-81ED-4DB2-BD59-A6C34878D82A}">
                    <a16:rowId xmlns:a16="http://schemas.microsoft.com/office/drawing/2014/main" val="2121203483"/>
                  </a:ext>
                </a:extLst>
              </a:tr>
              <a:tr h="370840">
                <a:tc>
                  <a:txBody>
                    <a:bodyPr/>
                    <a:lstStyle/>
                    <a:p>
                      <a:pPr algn="ctr"/>
                      <a:r>
                        <a:rPr lang="en-GB" sz="2000" dirty="0"/>
                        <a:t>Typos</a:t>
                      </a:r>
                    </a:p>
                  </a:txBody>
                  <a:tcPr/>
                </a:tc>
                <a:extLst>
                  <a:ext uri="{0D108BD9-81ED-4DB2-BD59-A6C34878D82A}">
                    <a16:rowId xmlns:a16="http://schemas.microsoft.com/office/drawing/2014/main" val="1396574946"/>
                  </a:ext>
                </a:extLst>
              </a:tr>
              <a:tr h="370840">
                <a:tc>
                  <a:txBody>
                    <a:bodyPr/>
                    <a:lstStyle/>
                    <a:p>
                      <a:pPr algn="ctr"/>
                      <a:r>
                        <a:rPr lang="en-GB" sz="2000" dirty="0"/>
                        <a:t>Duplicated</a:t>
                      </a:r>
                    </a:p>
                  </a:txBody>
                  <a:tcPr/>
                </a:tc>
                <a:extLst>
                  <a:ext uri="{0D108BD9-81ED-4DB2-BD59-A6C34878D82A}">
                    <a16:rowId xmlns:a16="http://schemas.microsoft.com/office/drawing/2014/main" val="3599153199"/>
                  </a:ext>
                </a:extLst>
              </a:tr>
            </a:tbl>
          </a:graphicData>
        </a:graphic>
      </p:graphicFrame>
    </p:spTree>
    <p:extLst>
      <p:ext uri="{BB962C8B-B14F-4D97-AF65-F5344CB8AC3E}">
        <p14:creationId xmlns:p14="http://schemas.microsoft.com/office/powerpoint/2010/main" val="376777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3846-37B5-4C60-920D-BC1E70F77778}"/>
              </a:ext>
            </a:extLst>
          </p:cNvPr>
          <p:cNvSpPr>
            <a:spLocks noGrp="1"/>
          </p:cNvSpPr>
          <p:nvPr>
            <p:ph type="title"/>
          </p:nvPr>
        </p:nvSpPr>
        <p:spPr>
          <a:xfrm>
            <a:off x="3026076" y="2297722"/>
            <a:ext cx="6335207" cy="548640"/>
          </a:xfrm>
        </p:spPr>
        <p:txBody>
          <a:bodyPr/>
          <a:lstStyle/>
          <a:p>
            <a:pPr algn="ctr"/>
            <a:r>
              <a:rPr lang="en-GB" sz="4000" b="1" dirty="0"/>
              <a:t>Part 2 – exploratory analysis and feature engineering</a:t>
            </a:r>
          </a:p>
        </p:txBody>
      </p:sp>
    </p:spTree>
    <p:extLst>
      <p:ext uri="{BB962C8B-B14F-4D97-AF65-F5344CB8AC3E}">
        <p14:creationId xmlns:p14="http://schemas.microsoft.com/office/powerpoint/2010/main" val="164313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1FCA-E46C-4D4E-B851-8B1ECBE74D6D}"/>
              </a:ext>
            </a:extLst>
          </p:cNvPr>
          <p:cNvSpPr>
            <a:spLocks noGrp="1"/>
          </p:cNvSpPr>
          <p:nvPr>
            <p:ph type="title"/>
          </p:nvPr>
        </p:nvSpPr>
        <p:spPr/>
        <p:txBody>
          <a:bodyPr/>
          <a:lstStyle/>
          <a:p>
            <a:r>
              <a:rPr lang="en-GB" b="1" dirty="0"/>
              <a:t>Part 2 – EDA &amp; feature engineering</a:t>
            </a:r>
          </a:p>
        </p:txBody>
      </p:sp>
      <p:sp>
        <p:nvSpPr>
          <p:cNvPr id="3" name="Text Placeholder 2">
            <a:extLst>
              <a:ext uri="{FF2B5EF4-FFF2-40B4-BE49-F238E27FC236}">
                <a16:creationId xmlns:a16="http://schemas.microsoft.com/office/drawing/2014/main" id="{F1BD429D-16F6-48FC-92C2-D596F3EDEACC}"/>
              </a:ext>
            </a:extLst>
          </p:cNvPr>
          <p:cNvSpPr>
            <a:spLocks noGrp="1"/>
          </p:cNvSpPr>
          <p:nvPr>
            <p:ph type="body" sz="quarter" idx="13"/>
          </p:nvPr>
        </p:nvSpPr>
        <p:spPr>
          <a:xfrm>
            <a:off x="303616" y="1018986"/>
            <a:ext cx="11460480" cy="1040633"/>
          </a:xfrm>
        </p:spPr>
        <p:txBody>
          <a:bodyPr/>
          <a:lstStyle/>
          <a:p>
            <a:pPr marL="285750" indent="-285750">
              <a:buFont typeface="Arial" panose="020B0604020202020204" pitchFamily="34" charset="0"/>
              <a:buChar char="•"/>
            </a:pPr>
            <a:r>
              <a:rPr lang="en-GB" dirty="0"/>
              <a:t>The goal here is to do some initial analysis of our dataset to get a feel for the distributions and relationships that are in there, and then use this information to ensure we get the most out of the data when it comes to training a model for making predictions.</a:t>
            </a:r>
          </a:p>
          <a:p>
            <a:pPr marL="285750" indent="-285750">
              <a:buFont typeface="Arial" panose="020B0604020202020204" pitchFamily="34" charset="0"/>
              <a:buChar char="•"/>
            </a:pPr>
            <a:endParaRPr lang="en-GB" dirty="0"/>
          </a:p>
          <a:p>
            <a:endParaRPr lang="en-GB" dirty="0"/>
          </a:p>
          <a:p>
            <a:endParaRPr lang="en-GB" dirty="0"/>
          </a:p>
        </p:txBody>
      </p:sp>
      <p:pic>
        <p:nvPicPr>
          <p:cNvPr id="7" name="Picture 6">
            <a:extLst>
              <a:ext uri="{FF2B5EF4-FFF2-40B4-BE49-F238E27FC236}">
                <a16:creationId xmlns:a16="http://schemas.microsoft.com/office/drawing/2014/main" id="{F2A5DB0F-007A-4B2A-A301-68E9061A2E31}"/>
              </a:ext>
            </a:extLst>
          </p:cNvPr>
          <p:cNvPicPr>
            <a:picLocks noChangeAspect="1"/>
          </p:cNvPicPr>
          <p:nvPr/>
        </p:nvPicPr>
        <p:blipFill>
          <a:blip r:embed="rId2"/>
          <a:stretch>
            <a:fillRect/>
          </a:stretch>
        </p:blipFill>
        <p:spPr>
          <a:xfrm>
            <a:off x="4208016" y="2137499"/>
            <a:ext cx="4421080" cy="2820161"/>
          </a:xfrm>
          <a:prstGeom prst="rect">
            <a:avLst/>
          </a:prstGeom>
        </p:spPr>
      </p:pic>
      <p:sp>
        <p:nvSpPr>
          <p:cNvPr id="10" name="TextBox 9">
            <a:extLst>
              <a:ext uri="{FF2B5EF4-FFF2-40B4-BE49-F238E27FC236}">
                <a16:creationId xmlns:a16="http://schemas.microsoft.com/office/drawing/2014/main" id="{DAB59E0D-D5D7-4C44-91F7-5BFCEA2D3A67}"/>
              </a:ext>
            </a:extLst>
          </p:cNvPr>
          <p:cNvSpPr txBox="1"/>
          <p:nvPr/>
        </p:nvSpPr>
        <p:spPr>
          <a:xfrm>
            <a:off x="365760" y="2255327"/>
            <a:ext cx="3842256" cy="3693319"/>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Good questions to ask:</a:t>
            </a:r>
          </a:p>
          <a:p>
            <a:pPr marL="742950" lvl="1" indent="-285750">
              <a:buFont typeface="Arial" panose="020B0604020202020204" pitchFamily="34" charset="0"/>
              <a:buChar char="•"/>
            </a:pPr>
            <a:r>
              <a:rPr lang="en-GB" dirty="0">
                <a:solidFill>
                  <a:schemeClr val="tx2"/>
                </a:solidFill>
              </a:rPr>
              <a:t>Are there any significant imbalances in the data?</a:t>
            </a:r>
          </a:p>
          <a:p>
            <a:pPr marL="742950" lvl="1" indent="-285750">
              <a:buFont typeface="Arial" panose="020B0604020202020204" pitchFamily="34" charset="0"/>
              <a:buChar char="•"/>
            </a:pPr>
            <a:r>
              <a:rPr lang="en-GB" dirty="0">
                <a:solidFill>
                  <a:schemeClr val="tx2"/>
                </a:solidFill>
              </a:rPr>
              <a:t>Can we turn existing features into more useful features?</a:t>
            </a:r>
          </a:p>
          <a:p>
            <a:pPr marL="742950" lvl="1" indent="-285750">
              <a:buFont typeface="Arial" panose="020B0604020202020204" pitchFamily="34" charset="0"/>
              <a:buChar char="•"/>
            </a:pPr>
            <a:r>
              <a:rPr lang="en-GB" dirty="0">
                <a:solidFill>
                  <a:schemeClr val="tx2"/>
                </a:solidFill>
              </a:rPr>
              <a:t>Do we need to normalize the data in any way?</a:t>
            </a:r>
          </a:p>
          <a:p>
            <a:pPr marL="742950" lvl="1" indent="-285750">
              <a:buFont typeface="Arial" panose="020B0604020202020204" pitchFamily="34" charset="0"/>
              <a:buChar char="•"/>
            </a:pPr>
            <a:r>
              <a:rPr lang="en-GB" dirty="0">
                <a:solidFill>
                  <a:schemeClr val="tx2"/>
                </a:solidFill>
              </a:rPr>
              <a:t>Are there some aspects of the data that definitely won’t be useful?</a:t>
            </a:r>
          </a:p>
          <a:p>
            <a:pPr marL="742950" lvl="1"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endParaRPr lang="en-GB" dirty="0">
              <a:solidFill>
                <a:schemeClr val="tx2"/>
              </a:solidFill>
            </a:endParaRPr>
          </a:p>
          <a:p>
            <a:endParaRPr lang="en-GB" dirty="0">
              <a:solidFill>
                <a:schemeClr val="tx2"/>
              </a:solidFill>
            </a:endParaRPr>
          </a:p>
        </p:txBody>
      </p:sp>
      <p:sp>
        <p:nvSpPr>
          <p:cNvPr id="11" name="TextBox 10">
            <a:extLst>
              <a:ext uri="{FF2B5EF4-FFF2-40B4-BE49-F238E27FC236}">
                <a16:creationId xmlns:a16="http://schemas.microsoft.com/office/drawing/2014/main" id="{F9B535CF-AADB-427A-BADB-B845142A5CE4}"/>
              </a:ext>
            </a:extLst>
          </p:cNvPr>
          <p:cNvSpPr txBox="1"/>
          <p:nvPr/>
        </p:nvSpPr>
        <p:spPr>
          <a:xfrm>
            <a:off x="8522563" y="2255327"/>
            <a:ext cx="3071674" cy="2308324"/>
          </a:xfrm>
          <a:prstGeom prst="rect">
            <a:avLst/>
          </a:prstGeom>
          <a:noFill/>
          <a:ln w="28575">
            <a:solidFill>
              <a:schemeClr val="accent4"/>
            </a:solidFill>
          </a:ln>
        </p:spPr>
        <p:txBody>
          <a:bodyPr wrap="square" rtlCol="0">
            <a:spAutoFit/>
          </a:bodyPr>
          <a:lstStyle/>
          <a:p>
            <a:r>
              <a:rPr lang="en-GB" dirty="0">
                <a:solidFill>
                  <a:schemeClr val="tx2"/>
                </a:solidFill>
              </a:rPr>
              <a:t>Example: we have a dataset including a timestamp column. We extract the hour and plot the distribution of hour values. It might be more useful to decompose this into ‘am’ and ‘pm’ values to replace the timestamp field.</a:t>
            </a:r>
          </a:p>
        </p:txBody>
      </p:sp>
      <p:sp>
        <p:nvSpPr>
          <p:cNvPr id="13" name="TextBox 12">
            <a:extLst>
              <a:ext uri="{FF2B5EF4-FFF2-40B4-BE49-F238E27FC236}">
                <a16:creationId xmlns:a16="http://schemas.microsoft.com/office/drawing/2014/main" id="{7F66A228-4DCD-43C4-A626-57873EEC841D}"/>
              </a:ext>
            </a:extLst>
          </p:cNvPr>
          <p:cNvSpPr txBox="1"/>
          <p:nvPr/>
        </p:nvSpPr>
        <p:spPr>
          <a:xfrm>
            <a:off x="365760" y="5220070"/>
            <a:ext cx="9967848" cy="646331"/>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Feature engineering can be more of an art than a science, and it often happens iteratively.</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73545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782BE3-C7D1-49EE-9CCE-69D9498CBFD9}"/>
              </a:ext>
            </a:extLst>
          </p:cNvPr>
          <p:cNvSpPr txBox="1">
            <a:spLocks/>
          </p:cNvSpPr>
          <p:nvPr/>
        </p:nvSpPr>
        <p:spPr>
          <a:xfrm>
            <a:off x="518160" y="427038"/>
            <a:ext cx="11460480" cy="548640"/>
          </a:xfrm>
          <a:prstGeom prst="rect">
            <a:avLst/>
          </a:prstGeom>
        </p:spPr>
        <p:txBody>
          <a:bodyPr vert="horz" lIns="0" tIns="45720" rIns="0" bIns="45720" rtlCol="0" anchor="t">
            <a:noAutofit/>
          </a:bodyPr>
          <a:lstStyle>
            <a:lvl1pPr algn="l" defTabSz="914400" rtl="0" eaLnBrk="1" latinLnBrk="0" hangingPunct="1">
              <a:spcBef>
                <a:spcPct val="0"/>
              </a:spcBef>
              <a:buNone/>
              <a:defRPr sz="3200" kern="1200">
                <a:solidFill>
                  <a:schemeClr val="accent1"/>
                </a:solidFill>
                <a:latin typeface="+mj-lt"/>
                <a:ea typeface="+mj-ea"/>
                <a:cs typeface="+mj-cs"/>
              </a:defRPr>
            </a:lvl1pPr>
          </a:lstStyle>
          <a:p>
            <a:r>
              <a:rPr lang="en-GB" b="1" dirty="0"/>
              <a:t>Part 2 – EDA &amp; feature engineering – one-hot encoding</a:t>
            </a:r>
          </a:p>
        </p:txBody>
      </p:sp>
      <p:graphicFrame>
        <p:nvGraphicFramePr>
          <p:cNvPr id="7" name="Table 6">
            <a:extLst>
              <a:ext uri="{FF2B5EF4-FFF2-40B4-BE49-F238E27FC236}">
                <a16:creationId xmlns:a16="http://schemas.microsoft.com/office/drawing/2014/main" id="{7779A826-A5DE-4215-B05B-6DAEB45C9F3C}"/>
              </a:ext>
            </a:extLst>
          </p:cNvPr>
          <p:cNvGraphicFramePr>
            <a:graphicFrameLocks noGrp="1"/>
          </p:cNvGraphicFramePr>
          <p:nvPr>
            <p:extLst>
              <p:ext uri="{D42A27DB-BD31-4B8C-83A1-F6EECF244321}">
                <p14:modId xmlns:p14="http://schemas.microsoft.com/office/powerpoint/2010/main" val="2311742286"/>
              </p:ext>
            </p:extLst>
          </p:nvPr>
        </p:nvGraphicFramePr>
        <p:xfrm>
          <a:off x="704592" y="3339843"/>
          <a:ext cx="3583323" cy="2219960"/>
        </p:xfrm>
        <a:graphic>
          <a:graphicData uri="http://schemas.openxmlformats.org/drawingml/2006/table">
            <a:tbl>
              <a:tblPr firstRow="1" bandRow="1">
                <a:tableStyleId>{5C22544A-7EE6-4342-B048-85BDC9FD1C3A}</a:tableStyleId>
              </a:tblPr>
              <a:tblGrid>
                <a:gridCol w="2091875">
                  <a:extLst>
                    <a:ext uri="{9D8B030D-6E8A-4147-A177-3AD203B41FA5}">
                      <a16:colId xmlns:a16="http://schemas.microsoft.com/office/drawing/2014/main" val="4037191180"/>
                    </a:ext>
                  </a:extLst>
                </a:gridCol>
                <a:gridCol w="1491448">
                  <a:extLst>
                    <a:ext uri="{9D8B030D-6E8A-4147-A177-3AD203B41FA5}">
                      <a16:colId xmlns:a16="http://schemas.microsoft.com/office/drawing/2014/main" val="662403121"/>
                    </a:ext>
                  </a:extLst>
                </a:gridCol>
              </a:tblGrid>
              <a:tr h="0">
                <a:tc>
                  <a:txBody>
                    <a:bodyPr/>
                    <a:lstStyle/>
                    <a:p>
                      <a:r>
                        <a:rPr lang="en-GB" dirty="0"/>
                        <a:t>Restaurant</a:t>
                      </a:r>
                    </a:p>
                  </a:txBody>
                  <a:tcPr/>
                </a:tc>
                <a:tc>
                  <a:txBody>
                    <a:bodyPr/>
                    <a:lstStyle/>
                    <a:p>
                      <a:r>
                        <a:rPr lang="en-GB" dirty="0"/>
                        <a:t>Cuisine</a:t>
                      </a:r>
                    </a:p>
                  </a:txBody>
                  <a:tcPr/>
                </a:tc>
                <a:extLst>
                  <a:ext uri="{0D108BD9-81ED-4DB2-BD59-A6C34878D82A}">
                    <a16:rowId xmlns:a16="http://schemas.microsoft.com/office/drawing/2014/main" val="2207047854"/>
                  </a:ext>
                </a:extLst>
              </a:tr>
              <a:tr h="370840">
                <a:tc>
                  <a:txBody>
                    <a:bodyPr/>
                    <a:lstStyle/>
                    <a:p>
                      <a:r>
                        <a:rPr lang="en-GB" dirty="0"/>
                        <a:t>Pizza Express</a:t>
                      </a:r>
                    </a:p>
                  </a:txBody>
                  <a:tcPr/>
                </a:tc>
                <a:tc>
                  <a:txBody>
                    <a:bodyPr/>
                    <a:lstStyle/>
                    <a:p>
                      <a:r>
                        <a:rPr lang="en-GB" dirty="0"/>
                        <a:t>Italian</a:t>
                      </a:r>
                    </a:p>
                  </a:txBody>
                  <a:tcPr/>
                </a:tc>
                <a:extLst>
                  <a:ext uri="{0D108BD9-81ED-4DB2-BD59-A6C34878D82A}">
                    <a16:rowId xmlns:a16="http://schemas.microsoft.com/office/drawing/2014/main" val="2634415406"/>
                  </a:ext>
                </a:extLst>
              </a:tr>
              <a:tr h="370840">
                <a:tc>
                  <a:txBody>
                    <a:bodyPr/>
                    <a:lstStyle/>
                    <a:p>
                      <a:r>
                        <a:rPr lang="en-GB" dirty="0"/>
                        <a:t>Wagamama</a:t>
                      </a:r>
                    </a:p>
                  </a:txBody>
                  <a:tcPr/>
                </a:tc>
                <a:tc>
                  <a:txBody>
                    <a:bodyPr/>
                    <a:lstStyle/>
                    <a:p>
                      <a:r>
                        <a:rPr lang="en-GB" dirty="0"/>
                        <a:t>Japanese</a:t>
                      </a:r>
                    </a:p>
                  </a:txBody>
                  <a:tcPr/>
                </a:tc>
                <a:extLst>
                  <a:ext uri="{0D108BD9-81ED-4DB2-BD59-A6C34878D82A}">
                    <a16:rowId xmlns:a16="http://schemas.microsoft.com/office/drawing/2014/main" val="3649248630"/>
                  </a:ext>
                </a:extLst>
              </a:tr>
              <a:tr h="370840">
                <a:tc>
                  <a:txBody>
                    <a:bodyPr/>
                    <a:lstStyle/>
                    <a:p>
                      <a:r>
                        <a:rPr lang="en-GB" dirty="0"/>
                        <a:t>Frankie &amp; Benny’s</a:t>
                      </a:r>
                    </a:p>
                  </a:txBody>
                  <a:tcPr/>
                </a:tc>
                <a:tc>
                  <a:txBody>
                    <a:bodyPr/>
                    <a:lstStyle/>
                    <a:p>
                      <a:r>
                        <a:rPr lang="en-GB" dirty="0"/>
                        <a:t>American</a:t>
                      </a:r>
                    </a:p>
                  </a:txBody>
                  <a:tcPr/>
                </a:tc>
                <a:extLst>
                  <a:ext uri="{0D108BD9-81ED-4DB2-BD59-A6C34878D82A}">
                    <a16:rowId xmlns:a16="http://schemas.microsoft.com/office/drawing/2014/main" val="1221320319"/>
                  </a:ext>
                </a:extLst>
              </a:tr>
              <a:tr h="370840">
                <a:tc>
                  <a:txBody>
                    <a:bodyPr/>
                    <a:lstStyle/>
                    <a:p>
                      <a:r>
                        <a:rPr lang="en-GB" dirty="0" err="1"/>
                        <a:t>Yo</a:t>
                      </a:r>
                      <a:r>
                        <a:rPr lang="en-GB" dirty="0"/>
                        <a:t> Sushi</a:t>
                      </a:r>
                    </a:p>
                  </a:txBody>
                  <a:tcPr/>
                </a:tc>
                <a:tc>
                  <a:txBody>
                    <a:bodyPr/>
                    <a:lstStyle/>
                    <a:p>
                      <a:r>
                        <a:rPr lang="en-GB" dirty="0"/>
                        <a:t>Japanese</a:t>
                      </a:r>
                    </a:p>
                  </a:txBody>
                  <a:tcPr/>
                </a:tc>
                <a:extLst>
                  <a:ext uri="{0D108BD9-81ED-4DB2-BD59-A6C34878D82A}">
                    <a16:rowId xmlns:a16="http://schemas.microsoft.com/office/drawing/2014/main" val="1648278613"/>
                  </a:ext>
                </a:extLst>
              </a:tr>
              <a:tr h="370840">
                <a:tc>
                  <a:txBody>
                    <a:bodyPr/>
                    <a:lstStyle/>
                    <a:p>
                      <a:r>
                        <a:rPr lang="en-GB" dirty="0"/>
                        <a:t>Bella Italia</a:t>
                      </a:r>
                    </a:p>
                  </a:txBody>
                  <a:tcPr/>
                </a:tc>
                <a:tc>
                  <a:txBody>
                    <a:bodyPr/>
                    <a:lstStyle/>
                    <a:p>
                      <a:r>
                        <a:rPr lang="en-GB" dirty="0"/>
                        <a:t>Italian</a:t>
                      </a:r>
                    </a:p>
                  </a:txBody>
                  <a:tcPr/>
                </a:tc>
                <a:extLst>
                  <a:ext uri="{0D108BD9-81ED-4DB2-BD59-A6C34878D82A}">
                    <a16:rowId xmlns:a16="http://schemas.microsoft.com/office/drawing/2014/main" val="3900425417"/>
                  </a:ext>
                </a:extLst>
              </a:tr>
            </a:tbl>
          </a:graphicData>
        </a:graphic>
      </p:graphicFrame>
      <p:graphicFrame>
        <p:nvGraphicFramePr>
          <p:cNvPr id="9" name="Table 8">
            <a:extLst>
              <a:ext uri="{FF2B5EF4-FFF2-40B4-BE49-F238E27FC236}">
                <a16:creationId xmlns:a16="http://schemas.microsoft.com/office/drawing/2014/main" id="{4558C31A-BAC3-4E07-8C4B-BD9CA57B4CA6}"/>
              </a:ext>
            </a:extLst>
          </p:cNvPr>
          <p:cNvGraphicFramePr>
            <a:graphicFrameLocks noGrp="1"/>
          </p:cNvGraphicFramePr>
          <p:nvPr>
            <p:extLst>
              <p:ext uri="{D42A27DB-BD31-4B8C-83A1-F6EECF244321}">
                <p14:modId xmlns:p14="http://schemas.microsoft.com/office/powerpoint/2010/main" val="1625566705"/>
              </p:ext>
            </p:extLst>
          </p:nvPr>
        </p:nvGraphicFramePr>
        <p:xfrm>
          <a:off x="5280242" y="3339843"/>
          <a:ext cx="6145319" cy="2225040"/>
        </p:xfrm>
        <a:graphic>
          <a:graphicData uri="http://schemas.openxmlformats.org/drawingml/2006/table">
            <a:tbl>
              <a:tblPr firstRow="1" bandRow="1">
                <a:tableStyleId>{5C22544A-7EE6-4342-B048-85BDC9FD1C3A}</a:tableStyleId>
              </a:tblPr>
              <a:tblGrid>
                <a:gridCol w="2043735">
                  <a:extLst>
                    <a:ext uri="{9D8B030D-6E8A-4147-A177-3AD203B41FA5}">
                      <a16:colId xmlns:a16="http://schemas.microsoft.com/office/drawing/2014/main" val="2459724694"/>
                    </a:ext>
                  </a:extLst>
                </a:gridCol>
                <a:gridCol w="1270401">
                  <a:extLst>
                    <a:ext uri="{9D8B030D-6E8A-4147-A177-3AD203B41FA5}">
                      <a16:colId xmlns:a16="http://schemas.microsoft.com/office/drawing/2014/main" val="2650301255"/>
                    </a:ext>
                  </a:extLst>
                </a:gridCol>
                <a:gridCol w="1433740">
                  <a:extLst>
                    <a:ext uri="{9D8B030D-6E8A-4147-A177-3AD203B41FA5}">
                      <a16:colId xmlns:a16="http://schemas.microsoft.com/office/drawing/2014/main" val="2554407103"/>
                    </a:ext>
                  </a:extLst>
                </a:gridCol>
                <a:gridCol w="1397443">
                  <a:extLst>
                    <a:ext uri="{9D8B030D-6E8A-4147-A177-3AD203B41FA5}">
                      <a16:colId xmlns:a16="http://schemas.microsoft.com/office/drawing/2014/main" val="2679876939"/>
                    </a:ext>
                  </a:extLst>
                </a:gridCol>
              </a:tblGrid>
              <a:tr h="370840">
                <a:tc>
                  <a:txBody>
                    <a:bodyPr/>
                    <a:lstStyle/>
                    <a:p>
                      <a:r>
                        <a:rPr lang="en-GB" dirty="0"/>
                        <a:t>Restaurant</a:t>
                      </a:r>
                    </a:p>
                  </a:txBody>
                  <a:tcPr/>
                </a:tc>
                <a:tc>
                  <a:txBody>
                    <a:bodyPr/>
                    <a:lstStyle/>
                    <a:p>
                      <a:r>
                        <a:rPr lang="en-GB" dirty="0" err="1"/>
                        <a:t>is_Italian</a:t>
                      </a:r>
                      <a:endParaRPr lang="en-GB" dirty="0"/>
                    </a:p>
                  </a:txBody>
                  <a:tcPr/>
                </a:tc>
                <a:tc>
                  <a:txBody>
                    <a:bodyPr/>
                    <a:lstStyle/>
                    <a:p>
                      <a:r>
                        <a:rPr lang="en-GB" dirty="0" err="1"/>
                        <a:t>is_Japanese</a:t>
                      </a:r>
                      <a:endParaRPr lang="en-GB" dirty="0"/>
                    </a:p>
                  </a:txBody>
                  <a:tcPr/>
                </a:tc>
                <a:tc>
                  <a:txBody>
                    <a:bodyPr/>
                    <a:lstStyle/>
                    <a:p>
                      <a:r>
                        <a:rPr lang="en-GB" dirty="0" err="1"/>
                        <a:t>is_American</a:t>
                      </a:r>
                      <a:endParaRPr lang="en-GB" dirty="0"/>
                    </a:p>
                  </a:txBody>
                  <a:tcPr/>
                </a:tc>
                <a:extLst>
                  <a:ext uri="{0D108BD9-81ED-4DB2-BD59-A6C34878D82A}">
                    <a16:rowId xmlns:a16="http://schemas.microsoft.com/office/drawing/2014/main" val="797011608"/>
                  </a:ext>
                </a:extLst>
              </a:tr>
              <a:tr h="370840">
                <a:tc>
                  <a:txBody>
                    <a:bodyPr/>
                    <a:lstStyle/>
                    <a:p>
                      <a:r>
                        <a:rPr lang="en-GB" dirty="0"/>
                        <a:t>Pizza Express</a:t>
                      </a:r>
                    </a:p>
                  </a:txBody>
                  <a:tcPr/>
                </a:tc>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extLst>
                  <a:ext uri="{0D108BD9-81ED-4DB2-BD59-A6C34878D82A}">
                    <a16:rowId xmlns:a16="http://schemas.microsoft.com/office/drawing/2014/main" val="3281643546"/>
                  </a:ext>
                </a:extLst>
              </a:tr>
              <a:tr h="370840">
                <a:tc>
                  <a:txBody>
                    <a:bodyPr/>
                    <a:lstStyle/>
                    <a:p>
                      <a:r>
                        <a:rPr lang="en-GB" dirty="0"/>
                        <a:t>Wagamama</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extLst>
                  <a:ext uri="{0D108BD9-81ED-4DB2-BD59-A6C34878D82A}">
                    <a16:rowId xmlns:a16="http://schemas.microsoft.com/office/drawing/2014/main" val="2102999965"/>
                  </a:ext>
                </a:extLst>
              </a:tr>
              <a:tr h="370840">
                <a:tc>
                  <a:txBody>
                    <a:bodyPr/>
                    <a:lstStyle/>
                    <a:p>
                      <a:r>
                        <a:rPr lang="en-GB" dirty="0"/>
                        <a:t>Frankie &amp; Benny’s</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extLst>
                  <a:ext uri="{0D108BD9-81ED-4DB2-BD59-A6C34878D82A}">
                    <a16:rowId xmlns:a16="http://schemas.microsoft.com/office/drawing/2014/main" val="654731961"/>
                  </a:ext>
                </a:extLst>
              </a:tr>
              <a:tr h="370840">
                <a:tc>
                  <a:txBody>
                    <a:bodyPr/>
                    <a:lstStyle/>
                    <a:p>
                      <a:r>
                        <a:rPr lang="en-GB" dirty="0" err="1"/>
                        <a:t>Yo</a:t>
                      </a:r>
                      <a:r>
                        <a:rPr lang="en-GB" dirty="0"/>
                        <a:t> Sushi</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extLst>
                  <a:ext uri="{0D108BD9-81ED-4DB2-BD59-A6C34878D82A}">
                    <a16:rowId xmlns:a16="http://schemas.microsoft.com/office/drawing/2014/main" val="156194480"/>
                  </a:ext>
                </a:extLst>
              </a:tr>
              <a:tr h="370840">
                <a:tc>
                  <a:txBody>
                    <a:bodyPr/>
                    <a:lstStyle/>
                    <a:p>
                      <a:r>
                        <a:rPr lang="en-GB" dirty="0"/>
                        <a:t>Bella Italia</a:t>
                      </a:r>
                    </a:p>
                  </a:txBody>
                  <a:tcPr/>
                </a:tc>
                <a:tc>
                  <a:txBody>
                    <a:bodyPr/>
                    <a:lstStyle/>
                    <a:p>
                      <a:pPr algn="ctr"/>
                      <a:r>
                        <a:rPr lang="en-GB" dirty="0"/>
                        <a:t>1</a:t>
                      </a:r>
                    </a:p>
                  </a:txBody>
                  <a:tcPr/>
                </a:tc>
                <a:tc>
                  <a:txBody>
                    <a:bodyPr/>
                    <a:lstStyle/>
                    <a:p>
                      <a:pPr algn="ctr"/>
                      <a:r>
                        <a:rPr lang="en-GB" dirty="0"/>
                        <a:t>0</a:t>
                      </a:r>
                    </a:p>
                  </a:txBody>
                  <a:tcPr/>
                </a:tc>
                <a:tc>
                  <a:txBody>
                    <a:bodyPr/>
                    <a:lstStyle/>
                    <a:p>
                      <a:pPr algn="ctr"/>
                      <a:r>
                        <a:rPr lang="en-GB" dirty="0"/>
                        <a:t>0</a:t>
                      </a:r>
                    </a:p>
                  </a:txBody>
                  <a:tcPr/>
                </a:tc>
                <a:extLst>
                  <a:ext uri="{0D108BD9-81ED-4DB2-BD59-A6C34878D82A}">
                    <a16:rowId xmlns:a16="http://schemas.microsoft.com/office/drawing/2014/main" val="995416799"/>
                  </a:ext>
                </a:extLst>
              </a:tr>
            </a:tbl>
          </a:graphicData>
        </a:graphic>
      </p:graphicFrame>
      <p:cxnSp>
        <p:nvCxnSpPr>
          <p:cNvPr id="11" name="Straight Arrow Connector 10">
            <a:extLst>
              <a:ext uri="{FF2B5EF4-FFF2-40B4-BE49-F238E27FC236}">
                <a16:creationId xmlns:a16="http://schemas.microsoft.com/office/drawing/2014/main" id="{1139BF78-06E2-4F77-A347-39EE55A4EE63}"/>
              </a:ext>
            </a:extLst>
          </p:cNvPr>
          <p:cNvCxnSpPr/>
          <p:nvPr/>
        </p:nvCxnSpPr>
        <p:spPr>
          <a:xfrm>
            <a:off x="4385569" y="4527612"/>
            <a:ext cx="76348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6996EA0-CAF0-4A25-B522-721CCB4727EB}"/>
              </a:ext>
            </a:extLst>
          </p:cNvPr>
          <p:cNvSpPr txBox="1"/>
          <p:nvPr/>
        </p:nvSpPr>
        <p:spPr>
          <a:xfrm>
            <a:off x="615815" y="1142098"/>
            <a:ext cx="10516783" cy="2031325"/>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Many ML algorithms will not work with categorical data like below left</a:t>
            </a:r>
          </a:p>
          <a:p>
            <a:pPr marL="285750"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a:solidFill>
                  <a:schemeClr val="tx2"/>
                </a:solidFill>
              </a:rPr>
              <a:t>Some categorical data is ordinal – be careful!</a:t>
            </a:r>
          </a:p>
          <a:p>
            <a:pPr marL="285750"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a:solidFill>
                  <a:schemeClr val="tx2"/>
                </a:solidFill>
              </a:rPr>
              <a:t>One method for transforming this is </a:t>
            </a:r>
            <a:r>
              <a:rPr lang="en-GB" b="1" dirty="0">
                <a:solidFill>
                  <a:schemeClr val="tx2"/>
                </a:solidFill>
              </a:rPr>
              <a:t>one-hot encoding</a:t>
            </a:r>
          </a:p>
          <a:p>
            <a:pPr marL="285750"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a:solidFill>
                  <a:schemeClr val="tx2"/>
                </a:solidFill>
              </a:rPr>
              <a:t>This works well for decision trees designed to make binary decisions</a:t>
            </a:r>
          </a:p>
        </p:txBody>
      </p:sp>
    </p:spTree>
    <p:extLst>
      <p:ext uri="{BB962C8B-B14F-4D97-AF65-F5344CB8AC3E}">
        <p14:creationId xmlns:p14="http://schemas.microsoft.com/office/powerpoint/2010/main" val="120609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3846-37B5-4C60-920D-BC1E70F77778}"/>
              </a:ext>
            </a:extLst>
          </p:cNvPr>
          <p:cNvSpPr>
            <a:spLocks noGrp="1"/>
          </p:cNvSpPr>
          <p:nvPr>
            <p:ph type="title"/>
          </p:nvPr>
        </p:nvSpPr>
        <p:spPr>
          <a:xfrm>
            <a:off x="3229072" y="2245581"/>
            <a:ext cx="5875257" cy="548640"/>
          </a:xfrm>
        </p:spPr>
        <p:txBody>
          <a:bodyPr/>
          <a:lstStyle/>
          <a:p>
            <a:pPr algn="ctr"/>
            <a:r>
              <a:rPr lang="en-GB" sz="4000" b="1" dirty="0"/>
              <a:t>Part 3 – training the model</a:t>
            </a:r>
          </a:p>
        </p:txBody>
      </p:sp>
    </p:spTree>
    <p:extLst>
      <p:ext uri="{BB962C8B-B14F-4D97-AF65-F5344CB8AC3E}">
        <p14:creationId xmlns:p14="http://schemas.microsoft.com/office/powerpoint/2010/main" val="90571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0030FD-D485-469F-9FB9-C851BEC9B863}"/>
              </a:ext>
            </a:extLst>
          </p:cNvPr>
          <p:cNvPicPr>
            <a:picLocks noChangeAspect="1"/>
          </p:cNvPicPr>
          <p:nvPr/>
        </p:nvPicPr>
        <p:blipFill rotWithShape="1">
          <a:blip r:embed="rId2"/>
          <a:srcRect l="1457" t="2475" r="3443" b="2513"/>
          <a:stretch/>
        </p:blipFill>
        <p:spPr>
          <a:xfrm>
            <a:off x="7368464" y="2127720"/>
            <a:ext cx="4589756" cy="3788051"/>
          </a:xfrm>
          <a:prstGeom prst="rect">
            <a:avLst/>
          </a:prstGeom>
          <a:ln>
            <a:noFill/>
          </a:ln>
        </p:spPr>
      </p:pic>
      <p:sp>
        <p:nvSpPr>
          <p:cNvPr id="2" name="Title 1">
            <a:extLst>
              <a:ext uri="{FF2B5EF4-FFF2-40B4-BE49-F238E27FC236}">
                <a16:creationId xmlns:a16="http://schemas.microsoft.com/office/drawing/2014/main" id="{F2DA1FCA-E46C-4D4E-B851-8B1ECBE74D6D}"/>
              </a:ext>
            </a:extLst>
          </p:cNvPr>
          <p:cNvSpPr>
            <a:spLocks noGrp="1"/>
          </p:cNvSpPr>
          <p:nvPr>
            <p:ph type="title"/>
          </p:nvPr>
        </p:nvSpPr>
        <p:spPr/>
        <p:txBody>
          <a:bodyPr/>
          <a:lstStyle/>
          <a:p>
            <a:r>
              <a:rPr lang="en-GB" b="1" dirty="0"/>
              <a:t>Part 3 – training the model</a:t>
            </a:r>
          </a:p>
        </p:txBody>
      </p:sp>
      <p:sp>
        <p:nvSpPr>
          <p:cNvPr id="3" name="Text Placeholder 2">
            <a:extLst>
              <a:ext uri="{FF2B5EF4-FFF2-40B4-BE49-F238E27FC236}">
                <a16:creationId xmlns:a16="http://schemas.microsoft.com/office/drawing/2014/main" id="{F1BD429D-16F6-48FC-92C2-D596F3EDEACC}"/>
              </a:ext>
            </a:extLst>
          </p:cNvPr>
          <p:cNvSpPr>
            <a:spLocks noGrp="1"/>
          </p:cNvSpPr>
          <p:nvPr>
            <p:ph type="body" sz="quarter" idx="13"/>
          </p:nvPr>
        </p:nvSpPr>
        <p:spPr>
          <a:xfrm>
            <a:off x="117185" y="916471"/>
            <a:ext cx="11841035" cy="3269327"/>
          </a:xfrm>
        </p:spPr>
        <p:txBody>
          <a:bodyPr/>
          <a:lstStyle/>
          <a:p>
            <a:r>
              <a:rPr lang="en-GB" sz="1600" i="1" dirty="0"/>
              <a:t>“AI is akin to building a rocket ship. You need a huge engine and a lot of fuel. The rocket engine is the learning algorithms but the fuel is the huge amounts of data we can feed to these algorithms.” –Andrew Ng</a:t>
            </a:r>
            <a:endParaRPr lang="en-GB" sz="1600" dirty="0"/>
          </a:p>
          <a:p>
            <a:endParaRPr lang="en-GB" sz="1600" dirty="0"/>
          </a:p>
          <a:p>
            <a:pPr marL="285750" indent="-285750">
              <a:buFont typeface="Arial" panose="020B0604020202020204" pitchFamily="34" charset="0"/>
              <a:buChar char="•"/>
            </a:pPr>
            <a:r>
              <a:rPr lang="en-GB" sz="1600" dirty="0"/>
              <a:t>A supervised ML algorithm identifies patterns in the labelled training data and from these patterns attempts to learn relationships between the data and its label in order to make future predictions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Generally, the more training data we have, the better our model’s predictions.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Training a ML model with Python’s ML library, </a:t>
            </a:r>
            <a:r>
              <a:rPr lang="en-GB" sz="1600" dirty="0" err="1"/>
              <a:t>scikit</a:t>
            </a:r>
            <a:r>
              <a:rPr lang="en-GB" sz="1600" dirty="0"/>
              <a:t>-learn is very</a:t>
            </a:r>
          </a:p>
          <a:p>
            <a:r>
              <a:rPr lang="en-GB" sz="1600" dirty="0"/>
              <a:t>     straightforward. First one needs to initialise the ML algorithm to be used</a:t>
            </a:r>
          </a:p>
          <a:p>
            <a:r>
              <a:rPr lang="en-GB" sz="1600" dirty="0"/>
              <a:t>     and then is fitted to the training features and their respective labels.</a:t>
            </a:r>
          </a:p>
          <a:p>
            <a:endParaRPr lang="en-GB" sz="1600" dirty="0"/>
          </a:p>
        </p:txBody>
      </p:sp>
      <p:pic>
        <p:nvPicPr>
          <p:cNvPr id="10" name="Picture 9">
            <a:extLst>
              <a:ext uri="{FF2B5EF4-FFF2-40B4-BE49-F238E27FC236}">
                <a16:creationId xmlns:a16="http://schemas.microsoft.com/office/drawing/2014/main" id="{A0CC88EF-B008-4000-82AE-176AB7EBFF67}"/>
              </a:ext>
            </a:extLst>
          </p:cNvPr>
          <p:cNvPicPr>
            <a:picLocks noChangeAspect="1"/>
          </p:cNvPicPr>
          <p:nvPr/>
        </p:nvPicPr>
        <p:blipFill rotWithShape="1">
          <a:blip r:embed="rId3">
            <a:extLst>
              <a:ext uri="{28A0092B-C50C-407E-A947-70E740481C1C}">
                <a14:useLocalDpi xmlns:a14="http://schemas.microsoft.com/office/drawing/2010/main" val="0"/>
              </a:ext>
            </a:extLst>
          </a:blip>
          <a:srcRect l="7226" r="34127"/>
          <a:stretch/>
        </p:blipFill>
        <p:spPr>
          <a:xfrm>
            <a:off x="230251" y="4303553"/>
            <a:ext cx="7070499" cy="1350627"/>
          </a:xfrm>
          <a:prstGeom prst="rect">
            <a:avLst/>
          </a:prstGeom>
        </p:spPr>
      </p:pic>
    </p:spTree>
    <p:extLst>
      <p:ext uri="{BB962C8B-B14F-4D97-AF65-F5344CB8AC3E}">
        <p14:creationId xmlns:p14="http://schemas.microsoft.com/office/powerpoint/2010/main" val="424152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21B2-E684-4ED4-8508-86F64E565EC2}"/>
              </a:ext>
            </a:extLst>
          </p:cNvPr>
          <p:cNvSpPr>
            <a:spLocks noGrp="1"/>
          </p:cNvSpPr>
          <p:nvPr>
            <p:ph type="title"/>
          </p:nvPr>
        </p:nvSpPr>
        <p:spPr/>
        <p:txBody>
          <a:bodyPr/>
          <a:lstStyle/>
          <a:p>
            <a:r>
              <a:rPr lang="en-GB" b="1" dirty="0"/>
              <a:t>Part 3 – training the model - data structure</a:t>
            </a:r>
          </a:p>
        </p:txBody>
      </p:sp>
      <p:graphicFrame>
        <p:nvGraphicFramePr>
          <p:cNvPr id="7" name="Table 6">
            <a:extLst>
              <a:ext uri="{FF2B5EF4-FFF2-40B4-BE49-F238E27FC236}">
                <a16:creationId xmlns:a16="http://schemas.microsoft.com/office/drawing/2014/main" id="{4F3F4F93-9782-46FB-A9E3-7147D778BDB4}"/>
              </a:ext>
            </a:extLst>
          </p:cNvPr>
          <p:cNvGraphicFramePr>
            <a:graphicFrameLocks noGrp="1"/>
          </p:cNvGraphicFramePr>
          <p:nvPr>
            <p:extLst>
              <p:ext uri="{D42A27DB-BD31-4B8C-83A1-F6EECF244321}">
                <p14:modId xmlns:p14="http://schemas.microsoft.com/office/powerpoint/2010/main" val="2556279595"/>
              </p:ext>
            </p:extLst>
          </p:nvPr>
        </p:nvGraphicFramePr>
        <p:xfrm>
          <a:off x="5855344" y="1605835"/>
          <a:ext cx="5656797" cy="3337560"/>
        </p:xfrm>
        <a:graphic>
          <a:graphicData uri="http://schemas.openxmlformats.org/drawingml/2006/table">
            <a:tbl>
              <a:tblPr firstRow="1" bandRow="1">
                <a:tableStyleId>{5C22544A-7EE6-4342-B048-85BDC9FD1C3A}</a:tableStyleId>
              </a:tblPr>
              <a:tblGrid>
                <a:gridCol w="1599993">
                  <a:extLst>
                    <a:ext uri="{9D8B030D-6E8A-4147-A177-3AD203B41FA5}">
                      <a16:colId xmlns:a16="http://schemas.microsoft.com/office/drawing/2014/main" val="1962781842"/>
                    </a:ext>
                  </a:extLst>
                </a:gridCol>
                <a:gridCol w="1128245">
                  <a:extLst>
                    <a:ext uri="{9D8B030D-6E8A-4147-A177-3AD203B41FA5}">
                      <a16:colId xmlns:a16="http://schemas.microsoft.com/office/drawing/2014/main" val="1259139754"/>
                    </a:ext>
                  </a:extLst>
                </a:gridCol>
                <a:gridCol w="754312">
                  <a:extLst>
                    <a:ext uri="{9D8B030D-6E8A-4147-A177-3AD203B41FA5}">
                      <a16:colId xmlns:a16="http://schemas.microsoft.com/office/drawing/2014/main" val="102997720"/>
                    </a:ext>
                  </a:extLst>
                </a:gridCol>
                <a:gridCol w="748511">
                  <a:extLst>
                    <a:ext uri="{9D8B030D-6E8A-4147-A177-3AD203B41FA5}">
                      <a16:colId xmlns:a16="http://schemas.microsoft.com/office/drawing/2014/main" val="3108504911"/>
                    </a:ext>
                  </a:extLst>
                </a:gridCol>
                <a:gridCol w="1425736">
                  <a:extLst>
                    <a:ext uri="{9D8B030D-6E8A-4147-A177-3AD203B41FA5}">
                      <a16:colId xmlns:a16="http://schemas.microsoft.com/office/drawing/2014/main" val="2771289574"/>
                    </a:ext>
                  </a:extLst>
                </a:gridCol>
              </a:tblGrid>
              <a:tr h="370840">
                <a:tc>
                  <a:txBody>
                    <a:bodyPr/>
                    <a:lstStyle/>
                    <a:p>
                      <a:pPr algn="ctr"/>
                      <a:r>
                        <a:rPr lang="en-GB" dirty="0"/>
                        <a:t>Name</a:t>
                      </a:r>
                    </a:p>
                  </a:txBody>
                  <a:tcPr/>
                </a:tc>
                <a:tc>
                  <a:txBody>
                    <a:bodyPr/>
                    <a:lstStyle/>
                    <a:p>
                      <a:pPr algn="ctr"/>
                      <a:r>
                        <a:rPr lang="en-GB" dirty="0"/>
                        <a:t>Num legs</a:t>
                      </a:r>
                    </a:p>
                  </a:txBody>
                  <a:tcPr/>
                </a:tc>
                <a:tc>
                  <a:txBody>
                    <a:bodyPr/>
                    <a:lstStyle/>
                    <a:p>
                      <a:pPr algn="ctr"/>
                      <a:r>
                        <a:rPr lang="en-GB" dirty="0"/>
                        <a:t>Fur</a:t>
                      </a:r>
                    </a:p>
                  </a:txBody>
                  <a:tcPr/>
                </a:tc>
                <a:tc>
                  <a:txBody>
                    <a:bodyPr/>
                    <a:lstStyle/>
                    <a:p>
                      <a:pPr algn="ctr"/>
                      <a:r>
                        <a:rPr lang="en-GB" dirty="0"/>
                        <a:t>Fly</a:t>
                      </a:r>
                    </a:p>
                  </a:txBody>
                  <a:tcPr/>
                </a:tc>
                <a:tc>
                  <a:txBody>
                    <a:bodyPr/>
                    <a:lstStyle/>
                    <a:p>
                      <a:pPr algn="ctr"/>
                      <a:r>
                        <a:rPr lang="en-GB" dirty="0"/>
                        <a:t>Mammal</a:t>
                      </a:r>
                    </a:p>
                  </a:txBody>
                  <a:tcPr/>
                </a:tc>
                <a:extLst>
                  <a:ext uri="{0D108BD9-81ED-4DB2-BD59-A6C34878D82A}">
                    <a16:rowId xmlns:a16="http://schemas.microsoft.com/office/drawing/2014/main" val="2667217621"/>
                  </a:ext>
                </a:extLst>
              </a:tr>
              <a:tr h="370840">
                <a:tc>
                  <a:txBody>
                    <a:bodyPr/>
                    <a:lstStyle/>
                    <a:p>
                      <a:pPr algn="ctr"/>
                      <a:r>
                        <a:rPr lang="en-GB" dirty="0"/>
                        <a:t>Bat</a:t>
                      </a:r>
                    </a:p>
                  </a:txBody>
                  <a:tcPr/>
                </a:tc>
                <a:tc>
                  <a:txBody>
                    <a:bodyPr/>
                    <a:lstStyle/>
                    <a:p>
                      <a:pPr algn="ctr"/>
                      <a:r>
                        <a:rPr lang="en-GB" dirty="0"/>
                        <a:t>2</a:t>
                      </a:r>
                    </a:p>
                  </a:txBody>
                  <a:tcPr/>
                </a:tc>
                <a:tc>
                  <a:txBody>
                    <a:bodyPr/>
                    <a:lstStyle/>
                    <a:p>
                      <a:pPr algn="ctr"/>
                      <a:r>
                        <a:rPr lang="en-GB" dirty="0"/>
                        <a:t>1</a:t>
                      </a:r>
                    </a:p>
                  </a:txBody>
                  <a:tcPr/>
                </a:tc>
                <a:tc>
                  <a:txBody>
                    <a:bodyPr/>
                    <a:lstStyle/>
                    <a:p>
                      <a:pPr algn="ctr"/>
                      <a:r>
                        <a:rPr lang="en-GB" dirty="0"/>
                        <a:t>1</a:t>
                      </a:r>
                    </a:p>
                  </a:txBody>
                  <a:tcPr/>
                </a:tc>
                <a:tc>
                  <a:txBody>
                    <a:bodyPr/>
                    <a:lstStyle/>
                    <a:p>
                      <a:pPr algn="ctr"/>
                      <a:r>
                        <a:rPr lang="en-GB" dirty="0"/>
                        <a:t>1</a:t>
                      </a:r>
                    </a:p>
                  </a:txBody>
                  <a:tcPr/>
                </a:tc>
                <a:extLst>
                  <a:ext uri="{0D108BD9-81ED-4DB2-BD59-A6C34878D82A}">
                    <a16:rowId xmlns:a16="http://schemas.microsoft.com/office/drawing/2014/main" val="3558200942"/>
                  </a:ext>
                </a:extLst>
              </a:tr>
              <a:tr h="370840">
                <a:tc>
                  <a:txBody>
                    <a:bodyPr/>
                    <a:lstStyle/>
                    <a:p>
                      <a:pPr algn="ctr"/>
                      <a:r>
                        <a:rPr lang="en-GB" dirty="0"/>
                        <a:t>Dog</a:t>
                      </a:r>
                    </a:p>
                  </a:txBody>
                  <a:tcPr/>
                </a:tc>
                <a:tc>
                  <a:txBody>
                    <a:bodyPr/>
                    <a:lstStyle/>
                    <a:p>
                      <a:pPr algn="ctr"/>
                      <a:r>
                        <a:rPr lang="en-GB" dirty="0"/>
                        <a:t>4</a:t>
                      </a:r>
                    </a:p>
                  </a:txBody>
                  <a:tcPr/>
                </a:tc>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tc>
                <a:extLst>
                  <a:ext uri="{0D108BD9-81ED-4DB2-BD59-A6C34878D82A}">
                    <a16:rowId xmlns:a16="http://schemas.microsoft.com/office/drawing/2014/main" val="1806740416"/>
                  </a:ext>
                </a:extLst>
              </a:tr>
              <a:tr h="370840">
                <a:tc>
                  <a:txBody>
                    <a:bodyPr/>
                    <a:lstStyle/>
                    <a:p>
                      <a:pPr algn="ctr"/>
                      <a:r>
                        <a:rPr lang="en-GB" dirty="0"/>
                        <a:t>Eagle</a:t>
                      </a:r>
                    </a:p>
                  </a:txBody>
                  <a:tcPr/>
                </a:tc>
                <a:tc>
                  <a:txBody>
                    <a:bodyPr/>
                    <a:lstStyle/>
                    <a:p>
                      <a:pPr algn="ctr"/>
                      <a:r>
                        <a:rPr lang="en-GB" dirty="0"/>
                        <a:t>2</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extLst>
                  <a:ext uri="{0D108BD9-81ED-4DB2-BD59-A6C34878D82A}">
                    <a16:rowId xmlns:a16="http://schemas.microsoft.com/office/drawing/2014/main" val="693157198"/>
                  </a:ext>
                </a:extLst>
              </a:tr>
              <a:tr h="370840">
                <a:tc>
                  <a:txBody>
                    <a:bodyPr/>
                    <a:lstStyle/>
                    <a:p>
                      <a:pPr algn="ctr"/>
                      <a:r>
                        <a:rPr lang="en-GB" dirty="0"/>
                        <a:t>Hedgehog</a:t>
                      </a:r>
                    </a:p>
                  </a:txBody>
                  <a:tcPr/>
                </a:tc>
                <a:tc>
                  <a:txBody>
                    <a:bodyPr/>
                    <a:lstStyle/>
                    <a:p>
                      <a:pPr algn="ctr"/>
                      <a:r>
                        <a:rPr lang="en-GB" dirty="0"/>
                        <a:t>4</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1</a:t>
                      </a:r>
                    </a:p>
                  </a:txBody>
                  <a:tcPr/>
                </a:tc>
                <a:extLst>
                  <a:ext uri="{0D108BD9-81ED-4DB2-BD59-A6C34878D82A}">
                    <a16:rowId xmlns:a16="http://schemas.microsoft.com/office/drawing/2014/main" val="3005000120"/>
                  </a:ext>
                </a:extLst>
              </a:tr>
              <a:tr h="370840">
                <a:tc>
                  <a:txBody>
                    <a:bodyPr/>
                    <a:lstStyle/>
                    <a:p>
                      <a:pPr algn="ctr"/>
                      <a:r>
                        <a:rPr lang="en-GB" dirty="0"/>
                        <a:t>Lizard</a:t>
                      </a:r>
                    </a:p>
                  </a:txBody>
                  <a:tcPr/>
                </a:tc>
                <a:tc>
                  <a:txBody>
                    <a:bodyPr/>
                    <a:lstStyle/>
                    <a:p>
                      <a:pPr algn="ctr"/>
                      <a:r>
                        <a:rPr lang="en-GB" dirty="0"/>
                        <a:t>4</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extLst>
                  <a:ext uri="{0D108BD9-81ED-4DB2-BD59-A6C34878D82A}">
                    <a16:rowId xmlns:a16="http://schemas.microsoft.com/office/drawing/2014/main" val="314963194"/>
                  </a:ext>
                </a:extLst>
              </a:tr>
              <a:tr h="370840">
                <a:tc>
                  <a:txBody>
                    <a:bodyPr/>
                    <a:lstStyle/>
                    <a:p>
                      <a:pPr algn="ctr"/>
                      <a:r>
                        <a:rPr lang="en-GB" dirty="0"/>
                        <a:t>Octopus</a:t>
                      </a:r>
                    </a:p>
                  </a:txBody>
                  <a:tcPr/>
                </a:tc>
                <a:tc>
                  <a:txBody>
                    <a:bodyPr/>
                    <a:lstStyle/>
                    <a:p>
                      <a:pPr algn="ctr"/>
                      <a:r>
                        <a:rPr lang="en-GB" dirty="0"/>
                        <a:t>8</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extLst>
                  <a:ext uri="{0D108BD9-81ED-4DB2-BD59-A6C34878D82A}">
                    <a16:rowId xmlns:a16="http://schemas.microsoft.com/office/drawing/2014/main" val="593960335"/>
                  </a:ext>
                </a:extLst>
              </a:tr>
              <a:tr h="370840">
                <a:tc>
                  <a:txBody>
                    <a:bodyPr/>
                    <a:lstStyle/>
                    <a:p>
                      <a:pPr algn="ctr"/>
                      <a:r>
                        <a:rPr lang="en-GB" dirty="0"/>
                        <a:t>Seal</a:t>
                      </a:r>
                    </a:p>
                  </a:txBody>
                  <a:tcPr/>
                </a:tc>
                <a:tc>
                  <a:txBody>
                    <a:bodyPr/>
                    <a:lstStyle/>
                    <a:p>
                      <a:pPr algn="ctr"/>
                      <a:r>
                        <a:rPr lang="en-GB" dirty="0"/>
                        <a:t>0</a:t>
                      </a:r>
                    </a:p>
                  </a:txBody>
                  <a:tcPr/>
                </a:tc>
                <a:tc>
                  <a:txBody>
                    <a:bodyPr/>
                    <a:lstStyle/>
                    <a:p>
                      <a:pPr algn="ctr"/>
                      <a:r>
                        <a:rPr lang="en-GB" dirty="0"/>
                        <a:t>1</a:t>
                      </a:r>
                    </a:p>
                  </a:txBody>
                  <a:tcPr/>
                </a:tc>
                <a:tc>
                  <a:txBody>
                    <a:bodyPr/>
                    <a:lstStyle/>
                    <a:p>
                      <a:pPr algn="ctr"/>
                      <a:r>
                        <a:rPr lang="en-GB" dirty="0"/>
                        <a:t>0</a:t>
                      </a:r>
                    </a:p>
                  </a:txBody>
                  <a:tcPr/>
                </a:tc>
                <a:tc>
                  <a:txBody>
                    <a:bodyPr/>
                    <a:lstStyle/>
                    <a:p>
                      <a:pPr algn="ctr"/>
                      <a:r>
                        <a:rPr lang="en-GB" dirty="0"/>
                        <a:t>1</a:t>
                      </a:r>
                    </a:p>
                  </a:txBody>
                  <a:tcPr/>
                </a:tc>
                <a:extLst>
                  <a:ext uri="{0D108BD9-81ED-4DB2-BD59-A6C34878D82A}">
                    <a16:rowId xmlns:a16="http://schemas.microsoft.com/office/drawing/2014/main" val="3074325137"/>
                  </a:ext>
                </a:extLst>
              </a:tr>
              <a:tr h="370840">
                <a:tc>
                  <a:txBody>
                    <a:bodyPr/>
                    <a:lstStyle/>
                    <a:p>
                      <a:pPr algn="ctr"/>
                      <a:r>
                        <a:rPr lang="en-GB" dirty="0"/>
                        <a:t>Tarantula</a:t>
                      </a:r>
                    </a:p>
                  </a:txBody>
                  <a:tcPr/>
                </a:tc>
                <a:tc>
                  <a:txBody>
                    <a:bodyPr/>
                    <a:lstStyle/>
                    <a:p>
                      <a:pPr algn="ctr"/>
                      <a:r>
                        <a:rPr lang="en-GB" dirty="0"/>
                        <a:t>8</a:t>
                      </a:r>
                    </a:p>
                  </a:txBody>
                  <a:tcPr/>
                </a:tc>
                <a:tc>
                  <a:txBody>
                    <a:bodyPr/>
                    <a:lstStyle/>
                    <a:p>
                      <a:pPr algn="ctr"/>
                      <a:r>
                        <a:rPr lang="en-GB" dirty="0"/>
                        <a:t>0</a:t>
                      </a:r>
                    </a:p>
                  </a:txBody>
                  <a:tcPr/>
                </a:tc>
                <a:tc>
                  <a:txBody>
                    <a:bodyPr/>
                    <a:lstStyle/>
                    <a:p>
                      <a:pPr algn="ctr"/>
                      <a:r>
                        <a:rPr lang="en-GB" dirty="0"/>
                        <a:t>0</a:t>
                      </a:r>
                    </a:p>
                  </a:txBody>
                  <a:tcPr/>
                </a:tc>
                <a:tc>
                  <a:txBody>
                    <a:bodyPr/>
                    <a:lstStyle/>
                    <a:p>
                      <a:pPr algn="ctr"/>
                      <a:r>
                        <a:rPr lang="en-GB" dirty="0"/>
                        <a:t>0</a:t>
                      </a:r>
                    </a:p>
                  </a:txBody>
                  <a:tcPr/>
                </a:tc>
                <a:extLst>
                  <a:ext uri="{0D108BD9-81ED-4DB2-BD59-A6C34878D82A}">
                    <a16:rowId xmlns:a16="http://schemas.microsoft.com/office/drawing/2014/main" val="3306031680"/>
                  </a:ext>
                </a:extLst>
              </a:tr>
            </a:tbl>
          </a:graphicData>
        </a:graphic>
      </p:graphicFrame>
      <p:sp>
        <p:nvSpPr>
          <p:cNvPr id="8" name="Rectangle 7">
            <a:extLst>
              <a:ext uri="{FF2B5EF4-FFF2-40B4-BE49-F238E27FC236}">
                <a16:creationId xmlns:a16="http://schemas.microsoft.com/office/drawing/2014/main" id="{23D75B6D-1427-4037-816D-009947E6E690}"/>
              </a:ext>
            </a:extLst>
          </p:cNvPr>
          <p:cNvSpPr/>
          <p:nvPr/>
        </p:nvSpPr>
        <p:spPr>
          <a:xfrm>
            <a:off x="7483876" y="1972473"/>
            <a:ext cx="2598127" cy="297092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F307624-DB6A-43F3-82EB-56AB283F3B42}"/>
              </a:ext>
            </a:extLst>
          </p:cNvPr>
          <p:cNvSpPr/>
          <p:nvPr/>
        </p:nvSpPr>
        <p:spPr>
          <a:xfrm flipH="1">
            <a:off x="10159705" y="1972473"/>
            <a:ext cx="1265856" cy="297092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3D20191-F4D9-444E-8AF5-38303002C005}"/>
              </a:ext>
            </a:extLst>
          </p:cNvPr>
          <p:cNvSpPr txBox="1"/>
          <p:nvPr/>
        </p:nvSpPr>
        <p:spPr>
          <a:xfrm>
            <a:off x="7972146" y="4943395"/>
            <a:ext cx="3036163" cy="369332"/>
          </a:xfrm>
          <a:prstGeom prst="rect">
            <a:avLst/>
          </a:prstGeom>
          <a:noFill/>
        </p:spPr>
        <p:txBody>
          <a:bodyPr wrap="square" rtlCol="0">
            <a:spAutoFit/>
          </a:bodyPr>
          <a:lstStyle/>
          <a:p>
            <a:r>
              <a:rPr lang="en-GB" b="1" dirty="0">
                <a:solidFill>
                  <a:schemeClr val="tx2"/>
                </a:solidFill>
              </a:rPr>
              <a:t>Feature matrix X</a:t>
            </a:r>
          </a:p>
        </p:txBody>
      </p:sp>
      <p:sp>
        <p:nvSpPr>
          <p:cNvPr id="11" name="TextBox 10">
            <a:extLst>
              <a:ext uri="{FF2B5EF4-FFF2-40B4-BE49-F238E27FC236}">
                <a16:creationId xmlns:a16="http://schemas.microsoft.com/office/drawing/2014/main" id="{AB9C646D-C479-4462-BFFA-0626EF01EB76}"/>
              </a:ext>
            </a:extLst>
          </p:cNvPr>
          <p:cNvSpPr txBox="1"/>
          <p:nvPr/>
        </p:nvSpPr>
        <p:spPr>
          <a:xfrm>
            <a:off x="9961056" y="4943395"/>
            <a:ext cx="1663154" cy="369332"/>
          </a:xfrm>
          <a:prstGeom prst="rect">
            <a:avLst/>
          </a:prstGeom>
          <a:noFill/>
        </p:spPr>
        <p:txBody>
          <a:bodyPr wrap="square" rtlCol="0">
            <a:spAutoFit/>
          </a:bodyPr>
          <a:lstStyle/>
          <a:p>
            <a:r>
              <a:rPr lang="en-GB" b="1" dirty="0">
                <a:solidFill>
                  <a:schemeClr val="tx2"/>
                </a:solidFill>
              </a:rPr>
              <a:t>Target vector y</a:t>
            </a:r>
          </a:p>
        </p:txBody>
      </p:sp>
      <p:sp>
        <p:nvSpPr>
          <p:cNvPr id="13" name="TextBox 12">
            <a:extLst>
              <a:ext uri="{FF2B5EF4-FFF2-40B4-BE49-F238E27FC236}">
                <a16:creationId xmlns:a16="http://schemas.microsoft.com/office/drawing/2014/main" id="{D92EB9F5-3EA0-4AB2-A6D3-9A53865E89BF}"/>
              </a:ext>
            </a:extLst>
          </p:cNvPr>
          <p:cNvSpPr txBox="1"/>
          <p:nvPr/>
        </p:nvSpPr>
        <p:spPr>
          <a:xfrm>
            <a:off x="442160" y="1605835"/>
            <a:ext cx="4909352" cy="3416320"/>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Once we have the features we want and have the data in a usable format, we need to use it to train a model.</a:t>
            </a:r>
          </a:p>
          <a:p>
            <a:pPr marL="285750"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a:solidFill>
                  <a:schemeClr val="tx2"/>
                </a:solidFill>
              </a:rPr>
              <a:t>This means separating out the features we want it to train on (feature matrix X) from the true labels (target vector y) we want it to use to optimize the model.</a:t>
            </a:r>
          </a:p>
          <a:p>
            <a:pPr marL="285750"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a:solidFill>
                  <a:schemeClr val="tx2"/>
                </a:solidFill>
              </a:rPr>
              <a:t>Each row in matrix X corresponds to a row of data, and the corresponding entry in vector y is the true label for that sample.</a:t>
            </a:r>
          </a:p>
        </p:txBody>
      </p:sp>
    </p:spTree>
    <p:extLst>
      <p:ext uri="{BB962C8B-B14F-4D97-AF65-F5344CB8AC3E}">
        <p14:creationId xmlns:p14="http://schemas.microsoft.com/office/powerpoint/2010/main" val="404040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1FCA-E46C-4D4E-B851-8B1ECBE74D6D}"/>
              </a:ext>
            </a:extLst>
          </p:cNvPr>
          <p:cNvSpPr>
            <a:spLocks noGrp="1"/>
          </p:cNvSpPr>
          <p:nvPr>
            <p:ph type="title"/>
          </p:nvPr>
        </p:nvSpPr>
        <p:spPr/>
        <p:txBody>
          <a:bodyPr/>
          <a:lstStyle/>
          <a:p>
            <a:r>
              <a:rPr lang="en-GB" b="1" dirty="0"/>
              <a:t>Part 3 – training the model – splitting data into training vs test</a:t>
            </a:r>
          </a:p>
        </p:txBody>
      </p:sp>
      <p:sp>
        <p:nvSpPr>
          <p:cNvPr id="3" name="Text Placeholder 2">
            <a:extLst>
              <a:ext uri="{FF2B5EF4-FFF2-40B4-BE49-F238E27FC236}">
                <a16:creationId xmlns:a16="http://schemas.microsoft.com/office/drawing/2014/main" id="{F1BD429D-16F6-48FC-92C2-D596F3EDEACC}"/>
              </a:ext>
            </a:extLst>
          </p:cNvPr>
          <p:cNvSpPr>
            <a:spLocks noGrp="1"/>
          </p:cNvSpPr>
          <p:nvPr>
            <p:ph type="body" sz="quarter" idx="13"/>
          </p:nvPr>
        </p:nvSpPr>
        <p:spPr>
          <a:xfrm>
            <a:off x="558744" y="904091"/>
            <a:ext cx="11074511" cy="3355794"/>
          </a:xfrm>
        </p:spPr>
        <p:txBody>
          <a:bodyPr/>
          <a:lstStyle/>
          <a:p>
            <a:endParaRPr lang="en-GB" dirty="0"/>
          </a:p>
          <a:p>
            <a:pPr marL="285750" indent="-285750">
              <a:buFont typeface="Arial" panose="020B0604020202020204" pitchFamily="34" charset="0"/>
              <a:buChar char="•"/>
            </a:pPr>
            <a:r>
              <a:rPr lang="en-GB" dirty="0"/>
              <a:t>But we don’t use all this data to train the model. We need to keep some aside so that after we’ve trained the model, we can show it some new unseen data (which we have true labels for) to see how well it does at classifying it. This will give us an idea of how well the model will perform in the future with completely new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cannot use the data we used for training as the model can always remember the whole training dataset and therefore always predict the correct label </a:t>
            </a:r>
            <a:r>
              <a:rPr lang="en-GB" dirty="0">
                <a:sym typeface="Wingdings" panose="05000000000000000000" pitchFamily="2" charset="2"/>
              </a:rPr>
              <a:t> will not indicate whether our model will generalise well (perform well on new data).</a:t>
            </a:r>
          </a:p>
          <a:p>
            <a:endParaRPr lang="en-GB" dirty="0">
              <a:sym typeface="Wingdings" panose="05000000000000000000" pitchFamily="2" charset="2"/>
            </a:endParaRPr>
          </a:p>
          <a:p>
            <a:pPr marL="285750" indent="-285750">
              <a:buFont typeface="Arial" panose="020B0604020202020204" pitchFamily="34" charset="0"/>
              <a:buChar char="•"/>
            </a:pPr>
            <a:r>
              <a:rPr lang="en-GB" dirty="0">
                <a:sym typeface="Wingdings" panose="05000000000000000000" pitchFamily="2" charset="2"/>
              </a:rPr>
              <a:t>Scikit-learn contains a function (</a:t>
            </a:r>
            <a:r>
              <a:rPr lang="en-GB" dirty="0" err="1">
                <a:sym typeface="Wingdings" panose="05000000000000000000" pitchFamily="2" charset="2"/>
              </a:rPr>
              <a:t>train_test_split</a:t>
            </a:r>
            <a:r>
              <a:rPr lang="en-GB" dirty="0">
                <a:sym typeface="Wingdings" panose="05000000000000000000" pitchFamily="2" charset="2"/>
              </a:rPr>
              <a:t>) that shuffles the data and splits it for you.</a:t>
            </a:r>
          </a:p>
          <a:p>
            <a:endParaRPr lang="en-GB" dirty="0"/>
          </a:p>
        </p:txBody>
      </p:sp>
      <p:sp>
        <p:nvSpPr>
          <p:cNvPr id="13" name="TextBox 12">
            <a:extLst>
              <a:ext uri="{FF2B5EF4-FFF2-40B4-BE49-F238E27FC236}">
                <a16:creationId xmlns:a16="http://schemas.microsoft.com/office/drawing/2014/main" id="{0E24B335-2C7E-4A5F-A699-1578965EE868}"/>
              </a:ext>
            </a:extLst>
          </p:cNvPr>
          <p:cNvSpPr txBox="1"/>
          <p:nvPr/>
        </p:nvSpPr>
        <p:spPr>
          <a:xfrm>
            <a:off x="2314571" y="5097195"/>
            <a:ext cx="2274982" cy="307777"/>
          </a:xfrm>
          <a:prstGeom prst="rect">
            <a:avLst/>
          </a:prstGeom>
          <a:noFill/>
        </p:spPr>
        <p:txBody>
          <a:bodyPr wrap="none" rtlCol="0">
            <a:spAutoFit/>
          </a:bodyPr>
          <a:lstStyle/>
          <a:p>
            <a:r>
              <a:rPr lang="en-GB" sz="1400" dirty="0"/>
              <a:t>Output split data and labels</a:t>
            </a:r>
          </a:p>
        </p:txBody>
      </p:sp>
      <p:sp>
        <p:nvSpPr>
          <p:cNvPr id="14" name="TextBox 13">
            <a:extLst>
              <a:ext uri="{FF2B5EF4-FFF2-40B4-BE49-F238E27FC236}">
                <a16:creationId xmlns:a16="http://schemas.microsoft.com/office/drawing/2014/main" id="{B48122EF-C2A3-4FF6-9D91-14C5B0A5F229}"/>
              </a:ext>
            </a:extLst>
          </p:cNvPr>
          <p:cNvSpPr txBox="1"/>
          <p:nvPr/>
        </p:nvSpPr>
        <p:spPr>
          <a:xfrm>
            <a:off x="6229318" y="4393551"/>
            <a:ext cx="958789" cy="307777"/>
          </a:xfrm>
          <a:prstGeom prst="rect">
            <a:avLst/>
          </a:prstGeom>
          <a:noFill/>
        </p:spPr>
        <p:txBody>
          <a:bodyPr wrap="none" rtlCol="0">
            <a:spAutoFit/>
          </a:bodyPr>
          <a:lstStyle/>
          <a:p>
            <a:r>
              <a:rPr lang="en-GB" sz="1400" dirty="0"/>
              <a:t>Input data</a:t>
            </a:r>
          </a:p>
        </p:txBody>
      </p:sp>
      <p:sp>
        <p:nvSpPr>
          <p:cNvPr id="15" name="TextBox 14">
            <a:extLst>
              <a:ext uri="{FF2B5EF4-FFF2-40B4-BE49-F238E27FC236}">
                <a16:creationId xmlns:a16="http://schemas.microsoft.com/office/drawing/2014/main" id="{05ECE292-4F6D-41BB-AB25-3AB73AD319C9}"/>
              </a:ext>
            </a:extLst>
          </p:cNvPr>
          <p:cNvSpPr txBox="1"/>
          <p:nvPr/>
        </p:nvSpPr>
        <p:spPr>
          <a:xfrm>
            <a:off x="6558642" y="5100865"/>
            <a:ext cx="1069395" cy="307777"/>
          </a:xfrm>
          <a:prstGeom prst="rect">
            <a:avLst/>
          </a:prstGeom>
          <a:noFill/>
        </p:spPr>
        <p:txBody>
          <a:bodyPr wrap="none" rtlCol="0">
            <a:spAutoFit/>
          </a:bodyPr>
          <a:lstStyle/>
          <a:p>
            <a:r>
              <a:rPr lang="en-GB" sz="1400" dirty="0"/>
              <a:t>Input labels</a:t>
            </a:r>
          </a:p>
        </p:txBody>
      </p:sp>
      <p:sp>
        <p:nvSpPr>
          <p:cNvPr id="16" name="TextBox 15">
            <a:extLst>
              <a:ext uri="{FF2B5EF4-FFF2-40B4-BE49-F238E27FC236}">
                <a16:creationId xmlns:a16="http://schemas.microsoft.com/office/drawing/2014/main" id="{FE6E467F-4D51-461D-827B-E6B8C7AA14A6}"/>
              </a:ext>
            </a:extLst>
          </p:cNvPr>
          <p:cNvSpPr txBox="1"/>
          <p:nvPr/>
        </p:nvSpPr>
        <p:spPr>
          <a:xfrm>
            <a:off x="7248712" y="4393552"/>
            <a:ext cx="1631409" cy="307777"/>
          </a:xfrm>
          <a:prstGeom prst="rect">
            <a:avLst/>
          </a:prstGeom>
          <a:noFill/>
        </p:spPr>
        <p:txBody>
          <a:bodyPr wrap="none" rtlCol="0">
            <a:spAutoFit/>
          </a:bodyPr>
          <a:lstStyle/>
          <a:p>
            <a:r>
              <a:rPr lang="en-GB" sz="1400" dirty="0"/>
              <a:t>Size of test dataset</a:t>
            </a:r>
          </a:p>
        </p:txBody>
      </p:sp>
      <p:sp>
        <p:nvSpPr>
          <p:cNvPr id="17" name="TextBox 16">
            <a:extLst>
              <a:ext uri="{FF2B5EF4-FFF2-40B4-BE49-F238E27FC236}">
                <a16:creationId xmlns:a16="http://schemas.microsoft.com/office/drawing/2014/main" id="{885F023A-1B82-4F84-ACF9-6D7122FE36E8}"/>
              </a:ext>
            </a:extLst>
          </p:cNvPr>
          <p:cNvSpPr txBox="1"/>
          <p:nvPr/>
        </p:nvSpPr>
        <p:spPr>
          <a:xfrm>
            <a:off x="8880121" y="5179700"/>
            <a:ext cx="1277914" cy="523220"/>
          </a:xfrm>
          <a:prstGeom prst="rect">
            <a:avLst/>
          </a:prstGeom>
          <a:noFill/>
        </p:spPr>
        <p:txBody>
          <a:bodyPr wrap="none" rtlCol="0">
            <a:spAutoFit/>
          </a:bodyPr>
          <a:lstStyle/>
          <a:p>
            <a:r>
              <a:rPr lang="en-GB" sz="1400" dirty="0"/>
              <a:t>Random seed </a:t>
            </a:r>
          </a:p>
          <a:p>
            <a:r>
              <a:rPr lang="en-GB" sz="1400" dirty="0"/>
              <a:t>for replication</a:t>
            </a:r>
          </a:p>
        </p:txBody>
      </p:sp>
      <p:pic>
        <p:nvPicPr>
          <p:cNvPr id="7" name="Picture 6">
            <a:extLst>
              <a:ext uri="{FF2B5EF4-FFF2-40B4-BE49-F238E27FC236}">
                <a16:creationId xmlns:a16="http://schemas.microsoft.com/office/drawing/2014/main" id="{C949638F-851C-4F05-9643-A46DC71F10B6}"/>
              </a:ext>
            </a:extLst>
          </p:cNvPr>
          <p:cNvPicPr>
            <a:picLocks noChangeAspect="1"/>
          </p:cNvPicPr>
          <p:nvPr/>
        </p:nvPicPr>
        <p:blipFill>
          <a:blip r:embed="rId2"/>
          <a:stretch>
            <a:fillRect/>
          </a:stretch>
        </p:blipFill>
        <p:spPr>
          <a:xfrm>
            <a:off x="1543363" y="4660884"/>
            <a:ext cx="8857834" cy="518816"/>
          </a:xfrm>
          <a:prstGeom prst="rect">
            <a:avLst/>
          </a:prstGeom>
        </p:spPr>
      </p:pic>
    </p:spTree>
    <p:extLst>
      <p:ext uri="{BB962C8B-B14F-4D97-AF65-F5344CB8AC3E}">
        <p14:creationId xmlns:p14="http://schemas.microsoft.com/office/powerpoint/2010/main" val="375190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4" grpId="0"/>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3846-37B5-4C60-920D-BC1E70F77778}"/>
              </a:ext>
            </a:extLst>
          </p:cNvPr>
          <p:cNvSpPr>
            <a:spLocks noGrp="1"/>
          </p:cNvSpPr>
          <p:nvPr>
            <p:ph type="title"/>
          </p:nvPr>
        </p:nvSpPr>
        <p:spPr>
          <a:xfrm>
            <a:off x="3229072" y="2245581"/>
            <a:ext cx="5875257" cy="548640"/>
          </a:xfrm>
        </p:spPr>
        <p:txBody>
          <a:bodyPr/>
          <a:lstStyle/>
          <a:p>
            <a:pPr algn="ctr"/>
            <a:r>
              <a:rPr lang="en-GB" sz="4000" b="1" dirty="0"/>
              <a:t>Part 4 – visualising the model</a:t>
            </a:r>
          </a:p>
        </p:txBody>
      </p:sp>
    </p:spTree>
    <p:extLst>
      <p:ext uri="{BB962C8B-B14F-4D97-AF65-F5344CB8AC3E}">
        <p14:creationId xmlns:p14="http://schemas.microsoft.com/office/powerpoint/2010/main" val="286918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E3F3E3-B83A-44ED-82F6-381B8BAF9921}"/>
              </a:ext>
            </a:extLst>
          </p:cNvPr>
          <p:cNvSpPr>
            <a:spLocks noGrp="1"/>
          </p:cNvSpPr>
          <p:nvPr>
            <p:ph type="title"/>
          </p:nvPr>
        </p:nvSpPr>
        <p:spPr/>
        <p:txBody>
          <a:bodyPr/>
          <a:lstStyle/>
          <a:p>
            <a:r>
              <a:rPr lang="en-GB" b="1" dirty="0"/>
              <a:t>Machine learning at INRIX</a:t>
            </a:r>
          </a:p>
        </p:txBody>
      </p:sp>
    </p:spTree>
    <p:extLst>
      <p:ext uri="{BB962C8B-B14F-4D97-AF65-F5344CB8AC3E}">
        <p14:creationId xmlns:p14="http://schemas.microsoft.com/office/powerpoint/2010/main" val="244301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1FCA-E46C-4D4E-B851-8B1ECBE74D6D}"/>
              </a:ext>
            </a:extLst>
          </p:cNvPr>
          <p:cNvSpPr>
            <a:spLocks noGrp="1"/>
          </p:cNvSpPr>
          <p:nvPr>
            <p:ph type="title"/>
          </p:nvPr>
        </p:nvSpPr>
        <p:spPr/>
        <p:txBody>
          <a:bodyPr/>
          <a:lstStyle/>
          <a:p>
            <a:r>
              <a:rPr lang="en-GB" b="1" dirty="0"/>
              <a:t>Part 4 – visualising the model</a:t>
            </a:r>
          </a:p>
        </p:txBody>
      </p:sp>
      <p:sp>
        <p:nvSpPr>
          <p:cNvPr id="4" name="TextBox 3">
            <a:extLst>
              <a:ext uri="{FF2B5EF4-FFF2-40B4-BE49-F238E27FC236}">
                <a16:creationId xmlns:a16="http://schemas.microsoft.com/office/drawing/2014/main" id="{E3FA6130-E421-4651-9780-67B1C9BC8606}"/>
              </a:ext>
            </a:extLst>
          </p:cNvPr>
          <p:cNvSpPr txBox="1"/>
          <p:nvPr/>
        </p:nvSpPr>
        <p:spPr>
          <a:xfrm>
            <a:off x="505428" y="1561515"/>
            <a:ext cx="5271560" cy="3970318"/>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Decision trees lend themselves very well to visualization!</a:t>
            </a:r>
          </a:p>
          <a:p>
            <a:endParaRPr lang="en-GB" dirty="0">
              <a:solidFill>
                <a:schemeClr val="tx2"/>
              </a:solidFill>
            </a:endParaRPr>
          </a:p>
          <a:p>
            <a:pPr marL="285750" indent="-285750">
              <a:buFont typeface="Arial" panose="020B0604020202020204" pitchFamily="34" charset="0"/>
              <a:buChar char="•"/>
            </a:pPr>
            <a:r>
              <a:rPr lang="en-GB" dirty="0">
                <a:solidFill>
                  <a:schemeClr val="tx2"/>
                </a:solidFill>
              </a:rPr>
              <a:t>Scikit-learn decision tree models can be visualized using the Python library GraphViz.</a:t>
            </a:r>
          </a:p>
          <a:p>
            <a:endParaRPr lang="en-GB" dirty="0">
              <a:solidFill>
                <a:schemeClr val="tx2"/>
              </a:solidFill>
            </a:endParaRPr>
          </a:p>
          <a:p>
            <a:pPr marL="285750" indent="-285750">
              <a:buFont typeface="Arial" panose="020B0604020202020204" pitchFamily="34" charset="0"/>
              <a:buChar char="•"/>
            </a:pPr>
            <a:r>
              <a:rPr lang="en-GB" dirty="0">
                <a:solidFill>
                  <a:schemeClr val="tx2"/>
                </a:solidFill>
              </a:rPr>
              <a:t>Right: a simple decision tree model of a subset of the popular ‘iris’ dataset. We have a sample of flowers and want to classify them by petal width.</a:t>
            </a:r>
          </a:p>
          <a:p>
            <a:pPr marL="285750"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a:solidFill>
                  <a:schemeClr val="tx2"/>
                </a:solidFill>
              </a:rPr>
              <a:t>Here there are three possible types of flower (target classes): </a:t>
            </a:r>
            <a:r>
              <a:rPr lang="en-GB" b="1" dirty="0">
                <a:solidFill>
                  <a:srgbClr val="FF6600"/>
                </a:solidFill>
              </a:rPr>
              <a:t>setosa</a:t>
            </a:r>
            <a:r>
              <a:rPr lang="en-GB" dirty="0">
                <a:solidFill>
                  <a:schemeClr val="tx2"/>
                </a:solidFill>
              </a:rPr>
              <a:t>, </a:t>
            </a:r>
            <a:r>
              <a:rPr lang="en-GB" b="1" dirty="0">
                <a:solidFill>
                  <a:srgbClr val="00B050"/>
                </a:solidFill>
              </a:rPr>
              <a:t>versicolor</a:t>
            </a:r>
            <a:r>
              <a:rPr lang="en-GB" dirty="0">
                <a:solidFill>
                  <a:schemeClr val="tx2"/>
                </a:solidFill>
              </a:rPr>
              <a:t>, and </a:t>
            </a:r>
            <a:r>
              <a:rPr lang="en-GB" b="1" dirty="0">
                <a:solidFill>
                  <a:srgbClr val="7030A0"/>
                </a:solidFill>
              </a:rPr>
              <a:t>virginica</a:t>
            </a:r>
          </a:p>
          <a:p>
            <a:endParaRPr lang="en-GB" dirty="0">
              <a:solidFill>
                <a:schemeClr val="tx2"/>
              </a:solidFill>
            </a:endParaRPr>
          </a:p>
          <a:p>
            <a:endParaRPr lang="en-GB" dirty="0">
              <a:solidFill>
                <a:schemeClr val="tx2"/>
              </a:solidFill>
            </a:endParaRPr>
          </a:p>
        </p:txBody>
      </p:sp>
      <p:pic>
        <p:nvPicPr>
          <p:cNvPr id="1026" name="Picture 2" descr="iris tree">
            <a:extLst>
              <a:ext uri="{FF2B5EF4-FFF2-40B4-BE49-F238E27FC236}">
                <a16:creationId xmlns:a16="http://schemas.microsoft.com/office/drawing/2014/main" id="{FA1D7730-FAE3-49B4-85E8-94A1F3347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540" y="672358"/>
            <a:ext cx="5465700" cy="44609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72B84C-E508-4AF2-A7E6-DCB821A6EF8D}"/>
              </a:ext>
            </a:extLst>
          </p:cNvPr>
          <p:cNvSpPr txBox="1"/>
          <p:nvPr/>
        </p:nvSpPr>
        <p:spPr>
          <a:xfrm>
            <a:off x="6926358" y="5541755"/>
            <a:ext cx="5949223" cy="338554"/>
          </a:xfrm>
          <a:prstGeom prst="rect">
            <a:avLst/>
          </a:prstGeom>
          <a:noFill/>
        </p:spPr>
        <p:txBody>
          <a:bodyPr wrap="square" rtlCol="0">
            <a:spAutoFit/>
          </a:bodyPr>
          <a:lstStyle/>
          <a:p>
            <a:r>
              <a:rPr lang="en-GB" sz="1600" dirty="0">
                <a:solidFill>
                  <a:schemeClr val="accent6">
                    <a:lumMod val="60000"/>
                    <a:lumOff val="40000"/>
                  </a:schemeClr>
                </a:solidFill>
              </a:rPr>
              <a:t>https://amunategui.github.io/simple-heuristics/index.html</a:t>
            </a:r>
          </a:p>
        </p:txBody>
      </p:sp>
    </p:spTree>
    <p:extLst>
      <p:ext uri="{BB962C8B-B14F-4D97-AF65-F5344CB8AC3E}">
        <p14:creationId xmlns:p14="http://schemas.microsoft.com/office/powerpoint/2010/main" val="326051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3846-37B5-4C60-920D-BC1E70F77778}"/>
              </a:ext>
            </a:extLst>
          </p:cNvPr>
          <p:cNvSpPr>
            <a:spLocks noGrp="1"/>
          </p:cNvSpPr>
          <p:nvPr>
            <p:ph type="title"/>
          </p:nvPr>
        </p:nvSpPr>
        <p:spPr>
          <a:xfrm>
            <a:off x="3229072" y="2245581"/>
            <a:ext cx="5875257" cy="548640"/>
          </a:xfrm>
        </p:spPr>
        <p:txBody>
          <a:bodyPr/>
          <a:lstStyle/>
          <a:p>
            <a:pPr algn="ctr"/>
            <a:r>
              <a:rPr lang="en-GB" sz="4000" b="1" dirty="0"/>
              <a:t>Part 5 – evaluating the model</a:t>
            </a:r>
          </a:p>
        </p:txBody>
      </p:sp>
    </p:spTree>
    <p:extLst>
      <p:ext uri="{BB962C8B-B14F-4D97-AF65-F5344CB8AC3E}">
        <p14:creationId xmlns:p14="http://schemas.microsoft.com/office/powerpoint/2010/main" val="345834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0F94D2-9240-489D-BF5F-54A79A5B4B0E}"/>
              </a:ext>
            </a:extLst>
          </p:cNvPr>
          <p:cNvSpPr txBox="1">
            <a:spLocks/>
          </p:cNvSpPr>
          <p:nvPr/>
        </p:nvSpPr>
        <p:spPr>
          <a:xfrm>
            <a:off x="518160" y="427038"/>
            <a:ext cx="11460480" cy="548640"/>
          </a:xfrm>
          <a:prstGeom prst="rect">
            <a:avLst/>
          </a:prstGeom>
        </p:spPr>
        <p:txBody>
          <a:bodyPr vert="horz" lIns="0" tIns="45720" rIns="0" bIns="45720" rtlCol="0" anchor="t">
            <a:noAutofit/>
          </a:bodyPr>
          <a:lstStyle>
            <a:lvl1pPr algn="l" defTabSz="914400" rtl="0" eaLnBrk="1" latinLnBrk="0" hangingPunct="1">
              <a:spcBef>
                <a:spcPct val="0"/>
              </a:spcBef>
              <a:buNone/>
              <a:defRPr sz="3200" kern="1200">
                <a:solidFill>
                  <a:schemeClr val="accent1"/>
                </a:solidFill>
                <a:latin typeface="+mj-lt"/>
                <a:ea typeface="+mj-ea"/>
                <a:cs typeface="+mj-cs"/>
              </a:defRPr>
            </a:lvl1pPr>
          </a:lstStyle>
          <a:p>
            <a:r>
              <a:rPr lang="en-GB" b="1" dirty="0"/>
              <a:t>Part 5 – evaluating the model</a:t>
            </a:r>
          </a:p>
        </p:txBody>
      </p:sp>
      <p:sp>
        <p:nvSpPr>
          <p:cNvPr id="5" name="TextBox 4">
            <a:extLst>
              <a:ext uri="{FF2B5EF4-FFF2-40B4-BE49-F238E27FC236}">
                <a16:creationId xmlns:a16="http://schemas.microsoft.com/office/drawing/2014/main" id="{5300455F-EA7E-4B19-BA98-17DF3E11704D}"/>
              </a:ext>
            </a:extLst>
          </p:cNvPr>
          <p:cNvSpPr txBox="1"/>
          <p:nvPr/>
        </p:nvSpPr>
        <p:spPr>
          <a:xfrm>
            <a:off x="589182" y="1181344"/>
            <a:ext cx="8998702" cy="646331"/>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So now we have a bunch of predictions and a bunch of true values, we need to compare these to see how well our model is performing</a:t>
            </a:r>
          </a:p>
        </p:txBody>
      </p:sp>
      <p:grpSp>
        <p:nvGrpSpPr>
          <p:cNvPr id="10" name="Group 9">
            <a:extLst>
              <a:ext uri="{FF2B5EF4-FFF2-40B4-BE49-F238E27FC236}">
                <a16:creationId xmlns:a16="http://schemas.microsoft.com/office/drawing/2014/main" id="{3BD25125-E009-4685-B777-12C11D9147B4}"/>
              </a:ext>
            </a:extLst>
          </p:cNvPr>
          <p:cNvGrpSpPr/>
          <p:nvPr/>
        </p:nvGrpSpPr>
        <p:grpSpPr>
          <a:xfrm>
            <a:off x="2307037" y="1864925"/>
            <a:ext cx="6882270" cy="1493437"/>
            <a:chOff x="2227138" y="2057631"/>
            <a:chExt cx="6882270" cy="1493437"/>
          </a:xfrm>
        </p:grpSpPr>
        <p:pic>
          <p:nvPicPr>
            <p:cNvPr id="6" name="Picture 5">
              <a:extLst>
                <a:ext uri="{FF2B5EF4-FFF2-40B4-BE49-F238E27FC236}">
                  <a16:creationId xmlns:a16="http://schemas.microsoft.com/office/drawing/2014/main" id="{59D7D1AE-18F1-4FD1-901A-5CECCB864130}"/>
                </a:ext>
              </a:extLst>
            </p:cNvPr>
            <p:cNvPicPr>
              <a:picLocks noChangeAspect="1"/>
            </p:cNvPicPr>
            <p:nvPr/>
          </p:nvPicPr>
          <p:blipFill>
            <a:blip r:embed="rId2"/>
            <a:stretch>
              <a:fillRect/>
            </a:stretch>
          </p:blipFill>
          <p:spPr>
            <a:xfrm>
              <a:off x="2227138" y="2057631"/>
              <a:ext cx="3096150" cy="1493437"/>
            </a:xfrm>
            <a:prstGeom prst="rect">
              <a:avLst/>
            </a:prstGeom>
          </p:spPr>
        </p:pic>
        <p:pic>
          <p:nvPicPr>
            <p:cNvPr id="7" name="Picture 6">
              <a:extLst>
                <a:ext uri="{FF2B5EF4-FFF2-40B4-BE49-F238E27FC236}">
                  <a16:creationId xmlns:a16="http://schemas.microsoft.com/office/drawing/2014/main" id="{23BB5017-C85A-4836-84DE-B3A254DB4758}"/>
                </a:ext>
              </a:extLst>
            </p:cNvPr>
            <p:cNvPicPr>
              <a:picLocks noChangeAspect="1"/>
            </p:cNvPicPr>
            <p:nvPr/>
          </p:nvPicPr>
          <p:blipFill>
            <a:blip r:embed="rId3"/>
            <a:stretch>
              <a:fillRect/>
            </a:stretch>
          </p:blipFill>
          <p:spPr>
            <a:xfrm>
              <a:off x="5931068" y="2057631"/>
              <a:ext cx="3178340" cy="1493437"/>
            </a:xfrm>
            <a:prstGeom prst="rect">
              <a:avLst/>
            </a:prstGeom>
          </p:spPr>
        </p:pic>
      </p:grpSp>
      <p:sp>
        <p:nvSpPr>
          <p:cNvPr id="8" name="TextBox 7">
            <a:extLst>
              <a:ext uri="{FF2B5EF4-FFF2-40B4-BE49-F238E27FC236}">
                <a16:creationId xmlns:a16="http://schemas.microsoft.com/office/drawing/2014/main" id="{B597019F-D461-4881-AC76-C8F9467D9A94}"/>
              </a:ext>
            </a:extLst>
          </p:cNvPr>
          <p:cNvSpPr txBox="1"/>
          <p:nvPr/>
        </p:nvSpPr>
        <p:spPr>
          <a:xfrm>
            <a:off x="518160" y="3472649"/>
            <a:ext cx="9673404" cy="646331"/>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Regression: we can use statistical methods like the mean squared error to assess performance</a:t>
            </a:r>
          </a:p>
          <a:p>
            <a:pPr marL="285750" indent="-285750">
              <a:buFont typeface="Arial" panose="020B0604020202020204" pitchFamily="34" charset="0"/>
              <a:buChar char="•"/>
            </a:pPr>
            <a:r>
              <a:rPr lang="en-GB" dirty="0">
                <a:solidFill>
                  <a:schemeClr val="tx2"/>
                </a:solidFill>
              </a:rPr>
              <a:t>Classification: we move from a numerical comparison to a system of ‘hits and misses’</a:t>
            </a:r>
          </a:p>
        </p:txBody>
      </p:sp>
      <p:pic>
        <p:nvPicPr>
          <p:cNvPr id="9" name="Picture 8">
            <a:extLst>
              <a:ext uri="{FF2B5EF4-FFF2-40B4-BE49-F238E27FC236}">
                <a16:creationId xmlns:a16="http://schemas.microsoft.com/office/drawing/2014/main" id="{81BE4E28-D934-42B1-94AF-268E4482C284}"/>
              </a:ext>
            </a:extLst>
          </p:cNvPr>
          <p:cNvPicPr>
            <a:picLocks noChangeAspect="1"/>
          </p:cNvPicPr>
          <p:nvPr/>
        </p:nvPicPr>
        <p:blipFill>
          <a:blip r:embed="rId4"/>
          <a:stretch>
            <a:fillRect/>
          </a:stretch>
        </p:blipFill>
        <p:spPr>
          <a:xfrm>
            <a:off x="1402919" y="4233267"/>
            <a:ext cx="9216096" cy="1466197"/>
          </a:xfrm>
          <a:prstGeom prst="rect">
            <a:avLst/>
          </a:prstGeom>
        </p:spPr>
      </p:pic>
    </p:spTree>
    <p:extLst>
      <p:ext uri="{BB962C8B-B14F-4D97-AF65-F5344CB8AC3E}">
        <p14:creationId xmlns:p14="http://schemas.microsoft.com/office/powerpoint/2010/main" val="81067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A73136C-E3A8-4288-89FD-E118384DBACB}"/>
              </a:ext>
            </a:extLst>
          </p:cNvPr>
          <p:cNvSpPr>
            <a:spLocks noGrp="1"/>
          </p:cNvSpPr>
          <p:nvPr>
            <p:ph type="ftr" sz="quarter" idx="11"/>
          </p:nvPr>
        </p:nvSpPr>
        <p:spPr/>
        <p:txBody>
          <a:bodyPr/>
          <a:lstStyle/>
          <a:p>
            <a:r>
              <a:rPr lang="en-US">
                <a:solidFill>
                  <a:prstClr val="white"/>
                </a:solidFill>
              </a:rPr>
              <a:t>INRIX Confidential</a:t>
            </a:r>
            <a:endParaRPr lang="en-US" dirty="0">
              <a:solidFill>
                <a:prstClr val="white"/>
              </a:solidFill>
            </a:endParaRPr>
          </a:p>
        </p:txBody>
      </p:sp>
      <p:sp>
        <p:nvSpPr>
          <p:cNvPr id="5" name="Slide Number Placeholder 4">
            <a:extLst>
              <a:ext uri="{FF2B5EF4-FFF2-40B4-BE49-F238E27FC236}">
                <a16:creationId xmlns:a16="http://schemas.microsoft.com/office/drawing/2014/main" id="{F0D5A4CC-5CC9-4D23-B3E4-A3F5FEDDD1C2}"/>
              </a:ext>
            </a:extLst>
          </p:cNvPr>
          <p:cNvSpPr>
            <a:spLocks noGrp="1"/>
          </p:cNvSpPr>
          <p:nvPr>
            <p:ph type="sldNum" sz="quarter" idx="12"/>
          </p:nvPr>
        </p:nvSpPr>
        <p:spPr/>
        <p:txBody>
          <a:bodyPr/>
          <a:lstStyle/>
          <a:p>
            <a:fld id="{81C94321-FAEA-47AE-93E9-6F9F45587916}" type="slidenum">
              <a:rPr lang="en-US" smtClean="0">
                <a:solidFill>
                  <a:prstClr val="white"/>
                </a:solidFill>
              </a:rPr>
              <a:pPr/>
              <a:t>33</a:t>
            </a:fld>
            <a:endParaRPr lang="en-US" dirty="0">
              <a:solidFill>
                <a:prstClr val="white"/>
              </a:solidFill>
            </a:endParaRPr>
          </a:p>
        </p:txBody>
      </p:sp>
      <p:sp>
        <p:nvSpPr>
          <p:cNvPr id="34" name="TextBox 33">
            <a:extLst>
              <a:ext uri="{FF2B5EF4-FFF2-40B4-BE49-F238E27FC236}">
                <a16:creationId xmlns:a16="http://schemas.microsoft.com/office/drawing/2014/main" id="{DD2CE61C-8D99-4F8D-856E-2A04A25AE96E}"/>
              </a:ext>
            </a:extLst>
          </p:cNvPr>
          <p:cNvSpPr txBox="1"/>
          <p:nvPr/>
        </p:nvSpPr>
        <p:spPr>
          <a:xfrm>
            <a:off x="7585205" y="4056635"/>
            <a:ext cx="4311326" cy="1569660"/>
          </a:xfrm>
          <a:prstGeom prst="rect">
            <a:avLst/>
          </a:prstGeom>
          <a:noFill/>
        </p:spPr>
        <p:txBody>
          <a:bodyPr wrap="square" rtlCol="0">
            <a:spAutoFit/>
          </a:bodyPr>
          <a:lstStyle/>
          <a:p>
            <a:r>
              <a:rPr lang="en-GB" sz="1600" b="1" dirty="0">
                <a:solidFill>
                  <a:schemeClr val="tx1">
                    <a:lumMod val="85000"/>
                    <a:lumOff val="15000"/>
                  </a:schemeClr>
                </a:solidFill>
              </a:rPr>
              <a:t>Recall</a:t>
            </a:r>
            <a:r>
              <a:rPr lang="en-GB" sz="1600" dirty="0">
                <a:solidFill>
                  <a:schemeClr val="tx1">
                    <a:lumMod val="85000"/>
                    <a:lumOff val="15000"/>
                  </a:schemeClr>
                </a:solidFill>
              </a:rPr>
              <a:t> or True Positive Rate: </a:t>
            </a:r>
          </a:p>
          <a:p>
            <a:endParaRPr lang="en-GB" sz="1600" dirty="0">
              <a:solidFill>
                <a:schemeClr val="tx1">
                  <a:lumMod val="85000"/>
                  <a:lumOff val="15000"/>
                </a:schemeClr>
              </a:solidFill>
            </a:endParaRPr>
          </a:p>
          <a:p>
            <a:r>
              <a:rPr lang="en-GB" sz="1600" dirty="0">
                <a:solidFill>
                  <a:schemeClr val="tx1">
                    <a:lumMod val="85000"/>
                    <a:lumOff val="15000"/>
                  </a:schemeClr>
                </a:solidFill>
              </a:rPr>
              <a:t>    TP / (TP + FN) =  205/(205+51) = 0.80</a:t>
            </a:r>
          </a:p>
          <a:p>
            <a:endParaRPr lang="en-GB" sz="1600" dirty="0">
              <a:solidFill>
                <a:schemeClr val="tx1">
                  <a:lumMod val="85000"/>
                  <a:lumOff val="15000"/>
                </a:schemeClr>
              </a:solidFill>
            </a:endParaRPr>
          </a:p>
          <a:p>
            <a:r>
              <a:rPr lang="en-GB" sz="1600" dirty="0">
                <a:solidFill>
                  <a:schemeClr val="tx1">
                    <a:lumMod val="85000"/>
                    <a:lumOff val="15000"/>
                  </a:schemeClr>
                </a:solidFill>
              </a:rPr>
              <a:t>How capable is the model of finding real “Parking” data?</a:t>
            </a:r>
          </a:p>
        </p:txBody>
      </p:sp>
      <p:grpSp>
        <p:nvGrpSpPr>
          <p:cNvPr id="15" name="Group 14">
            <a:extLst>
              <a:ext uri="{FF2B5EF4-FFF2-40B4-BE49-F238E27FC236}">
                <a16:creationId xmlns:a16="http://schemas.microsoft.com/office/drawing/2014/main" id="{52EFDFB9-66C5-4D57-9D9A-5410D239211A}"/>
              </a:ext>
            </a:extLst>
          </p:cNvPr>
          <p:cNvGrpSpPr/>
          <p:nvPr/>
        </p:nvGrpSpPr>
        <p:grpSpPr>
          <a:xfrm>
            <a:off x="6733788" y="2277441"/>
            <a:ext cx="4986647" cy="1730227"/>
            <a:chOff x="7442443" y="1940598"/>
            <a:chExt cx="4594794" cy="1730227"/>
          </a:xfrm>
        </p:grpSpPr>
        <p:sp>
          <p:nvSpPr>
            <p:cNvPr id="30" name="Oval 29">
              <a:extLst>
                <a:ext uri="{FF2B5EF4-FFF2-40B4-BE49-F238E27FC236}">
                  <a16:creationId xmlns:a16="http://schemas.microsoft.com/office/drawing/2014/main" id="{A5827485-552C-4DDB-8EB2-D2FBAE241A15}"/>
                </a:ext>
              </a:extLst>
            </p:cNvPr>
            <p:cNvSpPr/>
            <p:nvPr/>
          </p:nvSpPr>
          <p:spPr>
            <a:xfrm>
              <a:off x="7442443" y="2286514"/>
              <a:ext cx="269524" cy="90172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6C0F646B-ECCB-4878-88C5-4425F5197BAD}"/>
                </a:ext>
              </a:extLst>
            </p:cNvPr>
            <p:cNvSpPr txBox="1"/>
            <p:nvPr/>
          </p:nvSpPr>
          <p:spPr>
            <a:xfrm>
              <a:off x="8007533" y="1940598"/>
              <a:ext cx="4029704" cy="1569660"/>
            </a:xfrm>
            <a:prstGeom prst="rect">
              <a:avLst/>
            </a:prstGeom>
            <a:noFill/>
          </p:spPr>
          <p:txBody>
            <a:bodyPr wrap="square" rtlCol="0">
              <a:spAutoFit/>
            </a:bodyPr>
            <a:lstStyle/>
            <a:p>
              <a:r>
                <a:rPr lang="en-GB" sz="1600" b="1" dirty="0">
                  <a:solidFill>
                    <a:schemeClr val="tx1">
                      <a:lumMod val="85000"/>
                      <a:lumOff val="15000"/>
                    </a:schemeClr>
                  </a:solidFill>
                </a:rPr>
                <a:t>Precision</a:t>
              </a:r>
              <a:r>
                <a:rPr lang="en-GB" sz="1600" dirty="0">
                  <a:solidFill>
                    <a:schemeClr val="tx1">
                      <a:lumMod val="85000"/>
                      <a:lumOff val="15000"/>
                    </a:schemeClr>
                  </a:solidFill>
                </a:rPr>
                <a:t> or Positive Predictive Value: </a:t>
              </a:r>
            </a:p>
            <a:p>
              <a:endParaRPr lang="en-GB" sz="1600" dirty="0">
                <a:solidFill>
                  <a:schemeClr val="tx1">
                    <a:lumMod val="85000"/>
                    <a:lumOff val="15000"/>
                  </a:schemeClr>
                </a:solidFill>
              </a:endParaRPr>
            </a:p>
            <a:p>
              <a:r>
                <a:rPr lang="en-GB" sz="1600" dirty="0">
                  <a:solidFill>
                    <a:schemeClr val="tx1">
                      <a:lumMod val="85000"/>
                      <a:lumOff val="15000"/>
                    </a:schemeClr>
                  </a:solidFill>
                </a:rPr>
                <a:t>    TP / (TP + FP) =  205/(205+108) = 0.65</a:t>
              </a:r>
            </a:p>
            <a:p>
              <a:endParaRPr lang="en-GB" sz="1600" dirty="0">
                <a:solidFill>
                  <a:schemeClr val="tx1">
                    <a:lumMod val="85000"/>
                    <a:lumOff val="15000"/>
                  </a:schemeClr>
                </a:solidFill>
              </a:endParaRPr>
            </a:p>
            <a:p>
              <a:r>
                <a:rPr lang="en-GB" sz="1600" dirty="0">
                  <a:solidFill>
                    <a:schemeClr val="tx1">
                      <a:lumMod val="85000"/>
                      <a:lumOff val="15000"/>
                    </a:schemeClr>
                  </a:solidFill>
                </a:rPr>
                <a:t>How accurate is the model when predicting “Parking”?</a:t>
              </a:r>
            </a:p>
          </p:txBody>
        </p:sp>
        <p:cxnSp>
          <p:nvCxnSpPr>
            <p:cNvPr id="13" name="Straight Connector 12">
              <a:extLst>
                <a:ext uri="{FF2B5EF4-FFF2-40B4-BE49-F238E27FC236}">
                  <a16:creationId xmlns:a16="http://schemas.microsoft.com/office/drawing/2014/main" id="{C276D196-A844-4D09-93F2-B488F49E3F38}"/>
                </a:ext>
              </a:extLst>
            </p:cNvPr>
            <p:cNvCxnSpPr/>
            <p:nvPr/>
          </p:nvCxnSpPr>
          <p:spPr>
            <a:xfrm>
              <a:off x="7542071" y="3670825"/>
              <a:ext cx="4094323" cy="0"/>
            </a:xfrm>
            <a:prstGeom prst="line">
              <a:avLst/>
            </a:prstGeom>
            <a:ln>
              <a:prstDash val="sysDash"/>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C3FF0774-7438-410D-9824-073A502E4990}"/>
              </a:ext>
            </a:extLst>
          </p:cNvPr>
          <p:cNvGrpSpPr/>
          <p:nvPr/>
        </p:nvGrpSpPr>
        <p:grpSpPr>
          <a:xfrm>
            <a:off x="6444812" y="1379261"/>
            <a:ext cx="4616418" cy="713845"/>
            <a:chOff x="7027270" y="990737"/>
            <a:chExt cx="4616418" cy="713845"/>
          </a:xfrm>
        </p:grpSpPr>
        <p:sp>
          <p:nvSpPr>
            <p:cNvPr id="11" name="TextBox 10">
              <a:extLst>
                <a:ext uri="{FF2B5EF4-FFF2-40B4-BE49-F238E27FC236}">
                  <a16:creationId xmlns:a16="http://schemas.microsoft.com/office/drawing/2014/main" id="{D231EA6E-7B32-4E84-B261-80BF24CAA46A}"/>
                </a:ext>
              </a:extLst>
            </p:cNvPr>
            <p:cNvSpPr txBox="1"/>
            <p:nvPr/>
          </p:nvSpPr>
          <p:spPr>
            <a:xfrm>
              <a:off x="7892782" y="990737"/>
              <a:ext cx="3750906" cy="584775"/>
            </a:xfrm>
            <a:prstGeom prst="rect">
              <a:avLst/>
            </a:prstGeom>
            <a:noFill/>
          </p:spPr>
          <p:txBody>
            <a:bodyPr wrap="square" rtlCol="0">
              <a:spAutoFit/>
            </a:bodyPr>
            <a:lstStyle/>
            <a:p>
              <a:r>
                <a:rPr lang="en-GB" sz="1600" dirty="0">
                  <a:solidFill>
                    <a:schemeClr val="tx1">
                      <a:lumMod val="85000"/>
                      <a:lumOff val="15000"/>
                    </a:schemeClr>
                  </a:solidFill>
                </a:rPr>
                <a:t>Everything along the main diagonal of the matrix is good.</a:t>
              </a:r>
            </a:p>
          </p:txBody>
        </p:sp>
        <p:sp>
          <p:nvSpPr>
            <p:cNvPr id="29" name="Oval 28">
              <a:extLst>
                <a:ext uri="{FF2B5EF4-FFF2-40B4-BE49-F238E27FC236}">
                  <a16:creationId xmlns:a16="http://schemas.microsoft.com/office/drawing/2014/main" id="{48376CBC-2F73-4C87-B96C-BECB255BD307}"/>
                </a:ext>
              </a:extLst>
            </p:cNvPr>
            <p:cNvSpPr/>
            <p:nvPr/>
          </p:nvSpPr>
          <p:spPr>
            <a:xfrm rot="18758740">
              <a:off x="7329477" y="838811"/>
              <a:ext cx="240693" cy="845107"/>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Connector 34">
              <a:extLst>
                <a:ext uri="{FF2B5EF4-FFF2-40B4-BE49-F238E27FC236}">
                  <a16:creationId xmlns:a16="http://schemas.microsoft.com/office/drawing/2014/main" id="{50268FF4-E460-4ADB-8660-DC510D5327FC}"/>
                </a:ext>
              </a:extLst>
            </p:cNvPr>
            <p:cNvCxnSpPr/>
            <p:nvPr/>
          </p:nvCxnSpPr>
          <p:spPr>
            <a:xfrm>
              <a:off x="7549365" y="1704582"/>
              <a:ext cx="4094323" cy="0"/>
            </a:xfrm>
            <a:prstGeom prst="line">
              <a:avLst/>
            </a:prstGeom>
            <a:ln>
              <a:prstDash val="sysDash"/>
            </a:ln>
          </p:spPr>
          <p:style>
            <a:lnRef idx="1">
              <a:schemeClr val="dk1"/>
            </a:lnRef>
            <a:fillRef idx="0">
              <a:schemeClr val="dk1"/>
            </a:fillRef>
            <a:effectRef idx="0">
              <a:schemeClr val="dk1"/>
            </a:effectRef>
            <a:fontRef idx="minor">
              <a:schemeClr val="tx1"/>
            </a:fontRef>
          </p:style>
        </p:cxnSp>
      </p:grpSp>
      <p:sp>
        <p:nvSpPr>
          <p:cNvPr id="37" name="Oval 36">
            <a:extLst>
              <a:ext uri="{FF2B5EF4-FFF2-40B4-BE49-F238E27FC236}">
                <a16:creationId xmlns:a16="http://schemas.microsoft.com/office/drawing/2014/main" id="{671B38A6-2629-4B53-ABBB-CF2ACC060277}"/>
              </a:ext>
            </a:extLst>
          </p:cNvPr>
          <p:cNvSpPr/>
          <p:nvPr/>
        </p:nvSpPr>
        <p:spPr>
          <a:xfrm rot="5400000">
            <a:off x="6809503" y="4342610"/>
            <a:ext cx="292509" cy="901725"/>
          </a:xfrm>
          <a:prstGeom prst="ellipse">
            <a:avLst/>
          </a:prstGeom>
          <a:noFill/>
          <a:ln>
            <a:solidFill>
              <a:srgbClr val="0C6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C978D49A-49CD-41C0-B64D-CC76830D7938}"/>
              </a:ext>
            </a:extLst>
          </p:cNvPr>
          <p:cNvSpPr/>
          <p:nvPr/>
        </p:nvSpPr>
        <p:spPr>
          <a:xfrm>
            <a:off x="6044245" y="932873"/>
            <a:ext cx="5852286" cy="4777462"/>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itle 1">
            <a:extLst>
              <a:ext uri="{FF2B5EF4-FFF2-40B4-BE49-F238E27FC236}">
                <a16:creationId xmlns:a16="http://schemas.microsoft.com/office/drawing/2014/main" id="{E871B068-CDB2-4B93-905B-CB073F8F4FE3}"/>
              </a:ext>
            </a:extLst>
          </p:cNvPr>
          <p:cNvSpPr>
            <a:spLocks noGrp="1"/>
          </p:cNvSpPr>
          <p:nvPr>
            <p:ph type="title"/>
          </p:nvPr>
        </p:nvSpPr>
        <p:spPr>
          <a:xfrm>
            <a:off x="365760" y="274638"/>
            <a:ext cx="11460480" cy="548640"/>
          </a:xfrm>
        </p:spPr>
        <p:txBody>
          <a:bodyPr/>
          <a:lstStyle/>
          <a:p>
            <a:r>
              <a:rPr lang="en-GB" b="1" dirty="0"/>
              <a:t>Part 5 – evaluating the model – the confusion matrix</a:t>
            </a:r>
          </a:p>
        </p:txBody>
      </p:sp>
      <p:grpSp>
        <p:nvGrpSpPr>
          <p:cNvPr id="17" name="Group 16">
            <a:extLst>
              <a:ext uri="{FF2B5EF4-FFF2-40B4-BE49-F238E27FC236}">
                <a16:creationId xmlns:a16="http://schemas.microsoft.com/office/drawing/2014/main" id="{CBAE2CB1-A857-4644-A7E5-5DDD6628F24A}"/>
              </a:ext>
            </a:extLst>
          </p:cNvPr>
          <p:cNvGrpSpPr/>
          <p:nvPr/>
        </p:nvGrpSpPr>
        <p:grpSpPr>
          <a:xfrm>
            <a:off x="-121205" y="1342877"/>
            <a:ext cx="5627142" cy="4364409"/>
            <a:chOff x="313981" y="1275102"/>
            <a:chExt cx="5627142" cy="4364409"/>
          </a:xfrm>
        </p:grpSpPr>
        <p:grpSp>
          <p:nvGrpSpPr>
            <p:cNvPr id="12" name="Group 11">
              <a:extLst>
                <a:ext uri="{FF2B5EF4-FFF2-40B4-BE49-F238E27FC236}">
                  <a16:creationId xmlns:a16="http://schemas.microsoft.com/office/drawing/2014/main" id="{40EF7631-D3C9-4325-8BFC-D5CBB7ADAFA2}"/>
                </a:ext>
              </a:extLst>
            </p:cNvPr>
            <p:cNvGrpSpPr/>
            <p:nvPr/>
          </p:nvGrpSpPr>
          <p:grpSpPr>
            <a:xfrm>
              <a:off x="1554912" y="1275102"/>
              <a:ext cx="4386211" cy="4364409"/>
              <a:chOff x="736280" y="1266150"/>
              <a:chExt cx="4386211" cy="4364409"/>
            </a:xfrm>
          </p:grpSpPr>
          <p:sp>
            <p:nvSpPr>
              <p:cNvPr id="3" name="TextBox 2">
                <a:extLst>
                  <a:ext uri="{FF2B5EF4-FFF2-40B4-BE49-F238E27FC236}">
                    <a16:creationId xmlns:a16="http://schemas.microsoft.com/office/drawing/2014/main" id="{7621C308-F59D-41DF-A2BE-106EFB58FEA4}"/>
                  </a:ext>
                </a:extLst>
              </p:cNvPr>
              <p:cNvSpPr txBox="1"/>
              <p:nvPr/>
            </p:nvSpPr>
            <p:spPr>
              <a:xfrm>
                <a:off x="1878138" y="1427584"/>
                <a:ext cx="1696599" cy="276999"/>
              </a:xfrm>
              <a:prstGeom prst="rect">
                <a:avLst/>
              </a:prstGeom>
              <a:noFill/>
            </p:spPr>
            <p:txBody>
              <a:bodyPr wrap="square" rtlCol="0">
                <a:spAutoFit/>
              </a:bodyPr>
              <a:lstStyle/>
              <a:p>
                <a:r>
                  <a:rPr lang="en-GB" sz="1200" b="1" dirty="0">
                    <a:solidFill>
                      <a:schemeClr val="bg1"/>
                    </a:solidFill>
                  </a:rPr>
                  <a:t>True Positives</a:t>
                </a:r>
              </a:p>
            </p:txBody>
          </p:sp>
          <p:sp>
            <p:nvSpPr>
              <p:cNvPr id="21" name="TextBox 20">
                <a:extLst>
                  <a:ext uri="{FF2B5EF4-FFF2-40B4-BE49-F238E27FC236}">
                    <a16:creationId xmlns:a16="http://schemas.microsoft.com/office/drawing/2014/main" id="{D0B9EA74-2049-4CFE-861A-2EEBEE9C8432}"/>
                  </a:ext>
                </a:extLst>
              </p:cNvPr>
              <p:cNvSpPr txBox="1"/>
              <p:nvPr/>
            </p:nvSpPr>
            <p:spPr>
              <a:xfrm>
                <a:off x="1878138" y="3670825"/>
                <a:ext cx="1696599" cy="276999"/>
              </a:xfrm>
              <a:prstGeom prst="rect">
                <a:avLst/>
              </a:prstGeom>
              <a:noFill/>
            </p:spPr>
            <p:txBody>
              <a:bodyPr wrap="square" rtlCol="0">
                <a:spAutoFit/>
              </a:bodyPr>
              <a:lstStyle/>
              <a:p>
                <a:r>
                  <a:rPr lang="en-GB" sz="1200" b="1" dirty="0">
                    <a:solidFill>
                      <a:schemeClr val="bg1"/>
                    </a:solidFill>
                  </a:rPr>
                  <a:t>False Positives</a:t>
                </a:r>
              </a:p>
            </p:txBody>
          </p:sp>
          <p:sp>
            <p:nvSpPr>
              <p:cNvPr id="26" name="TextBox 25">
                <a:extLst>
                  <a:ext uri="{FF2B5EF4-FFF2-40B4-BE49-F238E27FC236}">
                    <a16:creationId xmlns:a16="http://schemas.microsoft.com/office/drawing/2014/main" id="{8DBAE4F2-2BE1-42BE-9C2F-787D129D0EA7}"/>
                  </a:ext>
                </a:extLst>
              </p:cNvPr>
              <p:cNvSpPr txBox="1"/>
              <p:nvPr/>
            </p:nvSpPr>
            <p:spPr>
              <a:xfrm>
                <a:off x="3425892" y="3355869"/>
                <a:ext cx="1696599" cy="830997"/>
              </a:xfrm>
              <a:prstGeom prst="rect">
                <a:avLst/>
              </a:prstGeom>
              <a:noFill/>
            </p:spPr>
            <p:txBody>
              <a:bodyPr wrap="square" rtlCol="0">
                <a:spAutoFit/>
              </a:bodyPr>
              <a:lstStyle/>
              <a:p>
                <a:r>
                  <a:rPr lang="en-GB" sz="2400" b="1" dirty="0">
                    <a:solidFill>
                      <a:schemeClr val="bg1"/>
                    </a:solidFill>
                  </a:rPr>
                  <a:t>True Negatives</a:t>
                </a:r>
              </a:p>
            </p:txBody>
          </p:sp>
          <p:pic>
            <p:nvPicPr>
              <p:cNvPr id="7" name="Picture 6">
                <a:extLst>
                  <a:ext uri="{FF2B5EF4-FFF2-40B4-BE49-F238E27FC236}">
                    <a16:creationId xmlns:a16="http://schemas.microsoft.com/office/drawing/2014/main" id="{79E69A96-7BE0-431A-98AE-722579DEB629}"/>
                  </a:ext>
                </a:extLst>
              </p:cNvPr>
              <p:cNvPicPr>
                <a:picLocks noChangeAspect="1"/>
              </p:cNvPicPr>
              <p:nvPr/>
            </p:nvPicPr>
            <p:blipFill>
              <a:blip r:embed="rId3"/>
              <a:stretch>
                <a:fillRect/>
              </a:stretch>
            </p:blipFill>
            <p:spPr>
              <a:xfrm>
                <a:off x="736280" y="1266150"/>
                <a:ext cx="4171950" cy="4124325"/>
              </a:xfrm>
              <a:prstGeom prst="rect">
                <a:avLst/>
              </a:prstGeom>
            </p:spPr>
          </p:pic>
          <p:sp>
            <p:nvSpPr>
              <p:cNvPr id="16" name="TextBox 15">
                <a:extLst>
                  <a:ext uri="{FF2B5EF4-FFF2-40B4-BE49-F238E27FC236}">
                    <a16:creationId xmlns:a16="http://schemas.microsoft.com/office/drawing/2014/main" id="{901117CD-D140-4578-8698-BEAD8AA54C10}"/>
                  </a:ext>
                </a:extLst>
              </p:cNvPr>
              <p:cNvSpPr txBox="1"/>
              <p:nvPr/>
            </p:nvSpPr>
            <p:spPr>
              <a:xfrm>
                <a:off x="2956822" y="1504559"/>
                <a:ext cx="1696599" cy="1569660"/>
              </a:xfrm>
              <a:prstGeom prst="rect">
                <a:avLst/>
              </a:prstGeom>
              <a:noFill/>
            </p:spPr>
            <p:txBody>
              <a:bodyPr wrap="square" rtlCol="0">
                <a:spAutoFit/>
              </a:bodyPr>
              <a:lstStyle/>
              <a:p>
                <a:pPr algn="ctr"/>
                <a:r>
                  <a:rPr lang="en-GB" sz="2400" dirty="0">
                    <a:solidFill>
                      <a:schemeClr val="tx2"/>
                    </a:solidFill>
                  </a:rPr>
                  <a:t>False Negatives</a:t>
                </a:r>
              </a:p>
              <a:p>
                <a:pPr algn="ctr"/>
                <a:endParaRPr lang="en-GB" sz="2400" dirty="0">
                  <a:solidFill>
                    <a:schemeClr val="tx2"/>
                  </a:solidFill>
                </a:endParaRPr>
              </a:p>
              <a:p>
                <a:pPr algn="ctr"/>
                <a:r>
                  <a:rPr lang="en-GB" sz="2400" b="1" dirty="0">
                    <a:solidFill>
                      <a:schemeClr val="tx2"/>
                    </a:solidFill>
                  </a:rPr>
                  <a:t>51</a:t>
                </a:r>
              </a:p>
            </p:txBody>
          </p:sp>
          <p:sp>
            <p:nvSpPr>
              <p:cNvPr id="32" name="TextBox 31">
                <a:extLst>
                  <a:ext uri="{FF2B5EF4-FFF2-40B4-BE49-F238E27FC236}">
                    <a16:creationId xmlns:a16="http://schemas.microsoft.com/office/drawing/2014/main" id="{4F1008A3-24D8-41F1-98B2-A9711BAFACAC}"/>
                  </a:ext>
                </a:extLst>
              </p:cNvPr>
              <p:cNvSpPr txBox="1"/>
              <p:nvPr/>
            </p:nvSpPr>
            <p:spPr>
              <a:xfrm>
                <a:off x="2982032" y="3452344"/>
                <a:ext cx="1696599" cy="1569660"/>
              </a:xfrm>
              <a:prstGeom prst="rect">
                <a:avLst/>
              </a:prstGeom>
              <a:noFill/>
            </p:spPr>
            <p:txBody>
              <a:bodyPr wrap="square" rtlCol="0">
                <a:spAutoFit/>
              </a:bodyPr>
              <a:lstStyle/>
              <a:p>
                <a:pPr algn="ctr"/>
                <a:r>
                  <a:rPr lang="en-GB" sz="2400" dirty="0">
                    <a:solidFill>
                      <a:schemeClr val="accent4"/>
                    </a:solidFill>
                  </a:rPr>
                  <a:t>True</a:t>
                </a:r>
              </a:p>
              <a:p>
                <a:pPr algn="ctr"/>
                <a:r>
                  <a:rPr lang="en-GB" sz="2400" dirty="0">
                    <a:solidFill>
                      <a:schemeClr val="accent4"/>
                    </a:solidFill>
                  </a:rPr>
                  <a:t>Negatives</a:t>
                </a:r>
              </a:p>
              <a:p>
                <a:pPr algn="ctr"/>
                <a:endParaRPr lang="en-GB" sz="2400" dirty="0">
                  <a:solidFill>
                    <a:schemeClr val="accent4"/>
                  </a:solidFill>
                </a:endParaRPr>
              </a:p>
              <a:p>
                <a:pPr algn="ctr"/>
                <a:r>
                  <a:rPr lang="en-GB" sz="2400" b="1" dirty="0">
                    <a:solidFill>
                      <a:schemeClr val="accent4"/>
                    </a:solidFill>
                  </a:rPr>
                  <a:t>185</a:t>
                </a:r>
              </a:p>
            </p:txBody>
          </p:sp>
          <p:sp>
            <p:nvSpPr>
              <p:cNvPr id="33" name="TextBox 32">
                <a:extLst>
                  <a:ext uri="{FF2B5EF4-FFF2-40B4-BE49-F238E27FC236}">
                    <a16:creationId xmlns:a16="http://schemas.microsoft.com/office/drawing/2014/main" id="{3159170B-D9EB-4107-952F-5B33B18B974B}"/>
                  </a:ext>
                </a:extLst>
              </p:cNvPr>
              <p:cNvSpPr txBox="1"/>
              <p:nvPr/>
            </p:nvSpPr>
            <p:spPr>
              <a:xfrm>
                <a:off x="952562" y="1414406"/>
                <a:ext cx="1696599" cy="1569660"/>
              </a:xfrm>
              <a:prstGeom prst="rect">
                <a:avLst/>
              </a:prstGeom>
              <a:noFill/>
            </p:spPr>
            <p:txBody>
              <a:bodyPr wrap="square" rtlCol="0">
                <a:spAutoFit/>
              </a:bodyPr>
              <a:lstStyle/>
              <a:p>
                <a:pPr algn="ctr"/>
                <a:r>
                  <a:rPr lang="en-GB" sz="2400" dirty="0">
                    <a:solidFill>
                      <a:schemeClr val="accent4"/>
                    </a:solidFill>
                  </a:rPr>
                  <a:t>True Positives</a:t>
                </a:r>
              </a:p>
              <a:p>
                <a:pPr algn="ctr"/>
                <a:endParaRPr lang="en-GB" sz="2400" b="1" dirty="0">
                  <a:solidFill>
                    <a:schemeClr val="accent4"/>
                  </a:solidFill>
                </a:endParaRPr>
              </a:p>
              <a:p>
                <a:pPr algn="ctr"/>
                <a:r>
                  <a:rPr lang="en-GB" sz="2400" b="1" dirty="0">
                    <a:solidFill>
                      <a:schemeClr val="accent4"/>
                    </a:solidFill>
                  </a:rPr>
                  <a:t>205</a:t>
                </a:r>
              </a:p>
            </p:txBody>
          </p:sp>
          <p:sp>
            <p:nvSpPr>
              <p:cNvPr id="36" name="TextBox 35">
                <a:extLst>
                  <a:ext uri="{FF2B5EF4-FFF2-40B4-BE49-F238E27FC236}">
                    <a16:creationId xmlns:a16="http://schemas.microsoft.com/office/drawing/2014/main" id="{37D18FAF-EB60-47A1-AC5B-FF9C381BEDCF}"/>
                  </a:ext>
                </a:extLst>
              </p:cNvPr>
              <p:cNvSpPr txBox="1"/>
              <p:nvPr/>
            </p:nvSpPr>
            <p:spPr>
              <a:xfrm>
                <a:off x="985362" y="3431602"/>
                <a:ext cx="1696599" cy="1569660"/>
              </a:xfrm>
              <a:prstGeom prst="rect">
                <a:avLst/>
              </a:prstGeom>
              <a:noFill/>
            </p:spPr>
            <p:txBody>
              <a:bodyPr wrap="square" rtlCol="0">
                <a:spAutoFit/>
              </a:bodyPr>
              <a:lstStyle/>
              <a:p>
                <a:pPr algn="ctr"/>
                <a:r>
                  <a:rPr lang="en-GB" sz="2400" dirty="0">
                    <a:solidFill>
                      <a:schemeClr val="tx2"/>
                    </a:solidFill>
                  </a:rPr>
                  <a:t>False Positives</a:t>
                </a:r>
              </a:p>
              <a:p>
                <a:pPr algn="ctr"/>
                <a:endParaRPr lang="en-GB" sz="2400" dirty="0">
                  <a:solidFill>
                    <a:schemeClr val="tx2"/>
                  </a:solidFill>
                </a:endParaRPr>
              </a:p>
              <a:p>
                <a:pPr algn="ctr"/>
                <a:r>
                  <a:rPr lang="en-GB" sz="2400" b="1" dirty="0">
                    <a:solidFill>
                      <a:schemeClr val="tx2"/>
                    </a:solidFill>
                  </a:rPr>
                  <a:t>108</a:t>
                </a:r>
              </a:p>
            </p:txBody>
          </p:sp>
          <p:sp>
            <p:nvSpPr>
              <p:cNvPr id="10" name="TextBox 9">
                <a:extLst>
                  <a:ext uri="{FF2B5EF4-FFF2-40B4-BE49-F238E27FC236}">
                    <a16:creationId xmlns:a16="http://schemas.microsoft.com/office/drawing/2014/main" id="{68BF9258-3E52-41B6-B825-3C6ACF4616CA}"/>
                  </a:ext>
                </a:extLst>
              </p:cNvPr>
              <p:cNvSpPr txBox="1"/>
              <p:nvPr/>
            </p:nvSpPr>
            <p:spPr>
              <a:xfrm>
                <a:off x="817995" y="5244184"/>
                <a:ext cx="2004260" cy="369332"/>
              </a:xfrm>
              <a:prstGeom prst="rect">
                <a:avLst/>
              </a:prstGeom>
              <a:noFill/>
            </p:spPr>
            <p:txBody>
              <a:bodyPr wrap="square" rtlCol="0">
                <a:spAutoFit/>
              </a:bodyPr>
              <a:lstStyle/>
              <a:p>
                <a:r>
                  <a:rPr lang="en-GB" dirty="0"/>
                  <a:t>Predicted parking</a:t>
                </a:r>
              </a:p>
            </p:txBody>
          </p:sp>
          <p:sp>
            <p:nvSpPr>
              <p:cNvPr id="40" name="TextBox 39">
                <a:extLst>
                  <a:ext uri="{FF2B5EF4-FFF2-40B4-BE49-F238E27FC236}">
                    <a16:creationId xmlns:a16="http://schemas.microsoft.com/office/drawing/2014/main" id="{ED3B18B0-FC34-427A-A4FD-561B0921A60B}"/>
                  </a:ext>
                </a:extLst>
              </p:cNvPr>
              <p:cNvSpPr txBox="1"/>
              <p:nvPr/>
            </p:nvSpPr>
            <p:spPr>
              <a:xfrm>
                <a:off x="2726437" y="5261227"/>
                <a:ext cx="2348434" cy="369332"/>
              </a:xfrm>
              <a:prstGeom prst="rect">
                <a:avLst/>
              </a:prstGeom>
              <a:noFill/>
            </p:spPr>
            <p:txBody>
              <a:bodyPr wrap="square" rtlCol="0">
                <a:spAutoFit/>
              </a:bodyPr>
              <a:lstStyle/>
              <a:p>
                <a:r>
                  <a:rPr lang="en-GB" dirty="0"/>
                  <a:t>Predicted no parking</a:t>
                </a:r>
              </a:p>
            </p:txBody>
          </p:sp>
        </p:grpSp>
        <p:sp>
          <p:nvSpPr>
            <p:cNvPr id="41" name="TextBox 40">
              <a:extLst>
                <a:ext uri="{FF2B5EF4-FFF2-40B4-BE49-F238E27FC236}">
                  <a16:creationId xmlns:a16="http://schemas.microsoft.com/office/drawing/2014/main" id="{ADB14801-CBB3-4514-8108-311C98B42FAE}"/>
                </a:ext>
              </a:extLst>
            </p:cNvPr>
            <p:cNvSpPr txBox="1"/>
            <p:nvPr/>
          </p:nvSpPr>
          <p:spPr>
            <a:xfrm>
              <a:off x="313981" y="1977026"/>
              <a:ext cx="1300103" cy="646331"/>
            </a:xfrm>
            <a:prstGeom prst="rect">
              <a:avLst/>
            </a:prstGeom>
            <a:noFill/>
          </p:spPr>
          <p:txBody>
            <a:bodyPr wrap="square" rtlCol="0">
              <a:spAutoFit/>
            </a:bodyPr>
            <a:lstStyle/>
            <a:p>
              <a:pPr algn="r"/>
              <a:r>
                <a:rPr lang="en-GB" dirty="0"/>
                <a:t>Truly parking</a:t>
              </a:r>
            </a:p>
          </p:txBody>
        </p:sp>
        <p:sp>
          <p:nvSpPr>
            <p:cNvPr id="42" name="TextBox 41">
              <a:extLst>
                <a:ext uri="{FF2B5EF4-FFF2-40B4-BE49-F238E27FC236}">
                  <a16:creationId xmlns:a16="http://schemas.microsoft.com/office/drawing/2014/main" id="{E9712843-B06F-4D7F-A89D-B6C14412A574}"/>
                </a:ext>
              </a:extLst>
            </p:cNvPr>
            <p:cNvSpPr txBox="1"/>
            <p:nvPr/>
          </p:nvSpPr>
          <p:spPr>
            <a:xfrm>
              <a:off x="365760" y="3956776"/>
              <a:ext cx="1300103" cy="646331"/>
            </a:xfrm>
            <a:prstGeom prst="rect">
              <a:avLst/>
            </a:prstGeom>
            <a:noFill/>
          </p:spPr>
          <p:txBody>
            <a:bodyPr wrap="square" rtlCol="0">
              <a:spAutoFit/>
            </a:bodyPr>
            <a:lstStyle/>
            <a:p>
              <a:pPr algn="r"/>
              <a:r>
                <a:rPr lang="en-GB" dirty="0"/>
                <a:t>Truly no parking</a:t>
              </a:r>
            </a:p>
          </p:txBody>
        </p:sp>
      </p:grpSp>
      <p:sp>
        <p:nvSpPr>
          <p:cNvPr id="28" name="Oval 27">
            <a:extLst>
              <a:ext uri="{FF2B5EF4-FFF2-40B4-BE49-F238E27FC236}">
                <a16:creationId xmlns:a16="http://schemas.microsoft.com/office/drawing/2014/main" id="{C139CA53-D704-4C12-86D4-CEEF1B8C1DF3}"/>
              </a:ext>
            </a:extLst>
          </p:cNvPr>
          <p:cNvSpPr/>
          <p:nvPr/>
        </p:nvSpPr>
        <p:spPr>
          <a:xfrm rot="16200000">
            <a:off x="2494368" y="-103587"/>
            <a:ext cx="1386898" cy="4195962"/>
          </a:xfrm>
          <a:prstGeom prst="ellips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E3CCEA0F-7D8A-4D2D-8127-9C786B8E5D2C}"/>
              </a:ext>
            </a:extLst>
          </p:cNvPr>
          <p:cNvSpPr/>
          <p:nvPr/>
        </p:nvSpPr>
        <p:spPr>
          <a:xfrm rot="18758740">
            <a:off x="2202798" y="162292"/>
            <a:ext cx="1993022" cy="648549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AF5809D-955A-4401-AE65-B9D4A65605DB}"/>
              </a:ext>
            </a:extLst>
          </p:cNvPr>
          <p:cNvSpPr/>
          <p:nvPr/>
        </p:nvSpPr>
        <p:spPr>
          <a:xfrm>
            <a:off x="1537007" y="1203604"/>
            <a:ext cx="1386898" cy="419596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2167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38" grpId="0" animBg="1"/>
      <p:bldP spid="28" grpId="0" animBg="1"/>
      <p:bldP spid="8" grpId="0" animBg="1"/>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C04790-10D9-486A-B00A-37F0D70146C1}"/>
              </a:ext>
            </a:extLst>
          </p:cNvPr>
          <p:cNvSpPr>
            <a:spLocks noGrp="1"/>
          </p:cNvSpPr>
          <p:nvPr>
            <p:ph type="ftr" sz="quarter" idx="11"/>
          </p:nvPr>
        </p:nvSpPr>
        <p:spPr/>
        <p:txBody>
          <a:bodyPr/>
          <a:lstStyle/>
          <a:p>
            <a:r>
              <a:rPr lang="en-US">
                <a:solidFill>
                  <a:prstClr val="white"/>
                </a:solidFill>
              </a:rPr>
              <a:t>INRIX Confidential</a:t>
            </a:r>
            <a:endParaRPr lang="en-US" dirty="0">
              <a:solidFill>
                <a:prstClr val="white"/>
              </a:solidFill>
            </a:endParaRPr>
          </a:p>
        </p:txBody>
      </p:sp>
      <p:sp>
        <p:nvSpPr>
          <p:cNvPr id="5" name="Slide Number Placeholder 4">
            <a:extLst>
              <a:ext uri="{FF2B5EF4-FFF2-40B4-BE49-F238E27FC236}">
                <a16:creationId xmlns:a16="http://schemas.microsoft.com/office/drawing/2014/main" id="{42ED8337-1F55-4402-BA10-B5C9FE407333}"/>
              </a:ext>
            </a:extLst>
          </p:cNvPr>
          <p:cNvSpPr>
            <a:spLocks noGrp="1"/>
          </p:cNvSpPr>
          <p:nvPr>
            <p:ph type="sldNum" sz="quarter" idx="12"/>
          </p:nvPr>
        </p:nvSpPr>
        <p:spPr/>
        <p:txBody>
          <a:bodyPr/>
          <a:lstStyle/>
          <a:p>
            <a:fld id="{81C94321-FAEA-47AE-93E9-6F9F45587916}" type="slidenum">
              <a:rPr lang="en-US" smtClean="0">
                <a:solidFill>
                  <a:prstClr val="white"/>
                </a:solidFill>
              </a:rPr>
              <a:pPr/>
              <a:t>34</a:t>
            </a:fld>
            <a:endParaRPr lang="en-US" dirty="0">
              <a:solidFill>
                <a:prstClr val="white"/>
              </a:solidFill>
            </a:endParaRPr>
          </a:p>
        </p:txBody>
      </p:sp>
      <p:sp>
        <p:nvSpPr>
          <p:cNvPr id="43" name="TextBox 42">
            <a:extLst>
              <a:ext uri="{FF2B5EF4-FFF2-40B4-BE49-F238E27FC236}">
                <a16:creationId xmlns:a16="http://schemas.microsoft.com/office/drawing/2014/main" id="{B352EF3C-74BD-47AA-BEDE-A395C61AA808}"/>
              </a:ext>
            </a:extLst>
          </p:cNvPr>
          <p:cNvSpPr txBox="1"/>
          <p:nvPr/>
        </p:nvSpPr>
        <p:spPr>
          <a:xfrm>
            <a:off x="6270171" y="904985"/>
            <a:ext cx="550506" cy="276999"/>
          </a:xfrm>
          <a:prstGeom prst="rect">
            <a:avLst/>
          </a:prstGeom>
          <a:noFill/>
        </p:spPr>
        <p:txBody>
          <a:bodyPr wrap="square" rtlCol="0">
            <a:spAutoFit/>
          </a:bodyPr>
          <a:lstStyle/>
          <a:p>
            <a:r>
              <a:rPr lang="en-GB" sz="1200" b="1" dirty="0">
                <a:solidFill>
                  <a:schemeClr val="bg1"/>
                </a:solidFill>
              </a:rPr>
              <a:t>TP</a:t>
            </a:r>
          </a:p>
        </p:txBody>
      </p:sp>
      <p:sp>
        <p:nvSpPr>
          <p:cNvPr id="44" name="TextBox 43">
            <a:extLst>
              <a:ext uri="{FF2B5EF4-FFF2-40B4-BE49-F238E27FC236}">
                <a16:creationId xmlns:a16="http://schemas.microsoft.com/office/drawing/2014/main" id="{D554823F-E09A-4A4B-A722-34BFEC78E83E}"/>
              </a:ext>
            </a:extLst>
          </p:cNvPr>
          <p:cNvSpPr txBox="1"/>
          <p:nvPr/>
        </p:nvSpPr>
        <p:spPr>
          <a:xfrm>
            <a:off x="6270171" y="1941868"/>
            <a:ext cx="550506" cy="276999"/>
          </a:xfrm>
          <a:prstGeom prst="rect">
            <a:avLst/>
          </a:prstGeom>
          <a:noFill/>
        </p:spPr>
        <p:txBody>
          <a:bodyPr wrap="square" rtlCol="0">
            <a:spAutoFit/>
          </a:bodyPr>
          <a:lstStyle/>
          <a:p>
            <a:r>
              <a:rPr lang="en-GB" sz="1200" b="1" dirty="0">
                <a:solidFill>
                  <a:schemeClr val="bg1"/>
                </a:solidFill>
              </a:rPr>
              <a:t>FP</a:t>
            </a:r>
          </a:p>
        </p:txBody>
      </p:sp>
      <p:sp>
        <p:nvSpPr>
          <p:cNvPr id="49" name="TextBox 48">
            <a:extLst>
              <a:ext uri="{FF2B5EF4-FFF2-40B4-BE49-F238E27FC236}">
                <a16:creationId xmlns:a16="http://schemas.microsoft.com/office/drawing/2014/main" id="{D32ECCB4-CB99-4642-966E-8F7E1B6953FB}"/>
              </a:ext>
            </a:extLst>
          </p:cNvPr>
          <p:cNvSpPr txBox="1"/>
          <p:nvPr/>
        </p:nvSpPr>
        <p:spPr>
          <a:xfrm>
            <a:off x="7601495" y="4615372"/>
            <a:ext cx="550506" cy="276999"/>
          </a:xfrm>
          <a:prstGeom prst="rect">
            <a:avLst/>
          </a:prstGeom>
          <a:noFill/>
        </p:spPr>
        <p:txBody>
          <a:bodyPr wrap="square" rtlCol="0">
            <a:spAutoFit/>
          </a:bodyPr>
          <a:lstStyle/>
          <a:p>
            <a:r>
              <a:rPr lang="en-GB" sz="1200" b="1" dirty="0">
                <a:solidFill>
                  <a:schemeClr val="bg1"/>
                </a:solidFill>
              </a:rPr>
              <a:t>TN</a:t>
            </a:r>
          </a:p>
        </p:txBody>
      </p:sp>
      <p:sp>
        <p:nvSpPr>
          <p:cNvPr id="50" name="TextBox 49">
            <a:extLst>
              <a:ext uri="{FF2B5EF4-FFF2-40B4-BE49-F238E27FC236}">
                <a16:creationId xmlns:a16="http://schemas.microsoft.com/office/drawing/2014/main" id="{DE8603EA-1062-4C94-AAD2-CABF336CE698}"/>
              </a:ext>
            </a:extLst>
          </p:cNvPr>
          <p:cNvSpPr txBox="1"/>
          <p:nvPr/>
        </p:nvSpPr>
        <p:spPr>
          <a:xfrm>
            <a:off x="7601495" y="3612994"/>
            <a:ext cx="550506" cy="276999"/>
          </a:xfrm>
          <a:prstGeom prst="rect">
            <a:avLst/>
          </a:prstGeom>
          <a:noFill/>
        </p:spPr>
        <p:txBody>
          <a:bodyPr wrap="square" rtlCol="0">
            <a:spAutoFit/>
          </a:bodyPr>
          <a:lstStyle/>
          <a:p>
            <a:r>
              <a:rPr lang="en-GB" sz="1200" b="1" dirty="0">
                <a:solidFill>
                  <a:schemeClr val="bg1"/>
                </a:solidFill>
              </a:rPr>
              <a:t>FN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3F8896-09C0-484B-9967-8F745A89198F}"/>
                  </a:ext>
                </a:extLst>
              </p:cNvPr>
              <p:cNvSpPr txBox="1"/>
              <p:nvPr/>
            </p:nvSpPr>
            <p:spPr>
              <a:xfrm>
                <a:off x="1626776" y="1174546"/>
                <a:ext cx="5758232" cy="2057166"/>
              </a:xfrm>
              <a:prstGeom prst="rect">
                <a:avLst/>
              </a:prstGeom>
              <a:noFill/>
            </p:spPr>
            <p:txBody>
              <a:bodyPr wrap="square" rtlCol="0">
                <a:spAutoFit/>
              </a:bodyPr>
              <a:lstStyle/>
              <a:p>
                <a:r>
                  <a:rPr lang="en-GB" b="1" dirty="0">
                    <a:solidFill>
                      <a:schemeClr val="tx2"/>
                    </a:solidFill>
                  </a:rPr>
                  <a:t>Precision</a:t>
                </a:r>
                <a:r>
                  <a:rPr lang="en-GB" dirty="0">
                    <a:solidFill>
                      <a:schemeClr val="tx2"/>
                    </a:solidFill>
                  </a:rPr>
                  <a:t> = </a:t>
                </a:r>
                <a14:m>
                  <m:oMath xmlns:m="http://schemas.openxmlformats.org/officeDocument/2006/math">
                    <m:f>
                      <m:fPr>
                        <m:ctrlPr>
                          <a:rPr lang="en-GB"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rPr>
                          <m:t>𝑇𝑃</m:t>
                        </m:r>
                      </m:num>
                      <m:den>
                        <m:r>
                          <a:rPr lang="en-GB" b="0" i="1" smtClean="0">
                            <a:solidFill>
                              <a:schemeClr val="tx2"/>
                            </a:solidFill>
                            <a:latin typeface="Cambria Math" panose="02040503050406030204" pitchFamily="18" charset="0"/>
                          </a:rPr>
                          <m:t>𝑇𝑃</m:t>
                        </m:r>
                        <m:r>
                          <a:rPr lang="en-GB" b="0" i="1" smtClean="0">
                            <a:solidFill>
                              <a:schemeClr val="tx2"/>
                            </a:solidFill>
                            <a:latin typeface="Cambria Math" panose="02040503050406030204" pitchFamily="18" charset="0"/>
                          </a:rPr>
                          <m:t>+</m:t>
                        </m:r>
                        <m:r>
                          <a:rPr lang="en-GB" b="0" i="1" smtClean="0">
                            <a:solidFill>
                              <a:schemeClr val="tx2"/>
                            </a:solidFill>
                            <a:latin typeface="Cambria Math" panose="02040503050406030204" pitchFamily="18" charset="0"/>
                          </a:rPr>
                          <m:t>𝐹𝑃</m:t>
                        </m:r>
                      </m:den>
                    </m:f>
                  </m:oMath>
                </a14:m>
                <a:r>
                  <a:rPr lang="en-GB" dirty="0">
                    <a:solidFill>
                      <a:schemeClr val="tx2"/>
                    </a:solidFill>
                  </a:rPr>
                  <a:t> = </a:t>
                </a:r>
                <a14:m>
                  <m:oMath xmlns:m="http://schemas.openxmlformats.org/officeDocument/2006/math">
                    <m:f>
                      <m:fPr>
                        <m:ctrlPr>
                          <a:rPr lang="en-GB" i="1" smtClean="0">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rPr>
                          <m:t>𝑇𝑟𝑢𝑒</m:t>
                        </m:r>
                        <m:r>
                          <a:rPr lang="en-GB" b="0" i="1" smtClean="0">
                            <a:solidFill>
                              <a:schemeClr val="tx2"/>
                            </a:solidFill>
                            <a:latin typeface="Cambria Math" panose="02040503050406030204" pitchFamily="18" charset="0"/>
                          </a:rPr>
                          <m:t> </m:t>
                        </m:r>
                        <m:r>
                          <a:rPr lang="en-GB" b="0" i="1" smtClean="0">
                            <a:solidFill>
                              <a:schemeClr val="tx2"/>
                            </a:solidFill>
                            <a:latin typeface="Cambria Math" panose="02040503050406030204" pitchFamily="18" charset="0"/>
                          </a:rPr>
                          <m:t>𝑃𝑜𝑠𝑖𝑡𝑖𝑣𝑒𝑠</m:t>
                        </m:r>
                      </m:num>
                      <m:den>
                        <m:r>
                          <a:rPr lang="en-GB" b="0" i="1" smtClean="0">
                            <a:solidFill>
                              <a:schemeClr val="tx2"/>
                            </a:solidFill>
                            <a:latin typeface="Cambria Math" panose="02040503050406030204" pitchFamily="18" charset="0"/>
                          </a:rPr>
                          <m:t>𝑁𝑜</m:t>
                        </m:r>
                        <m:r>
                          <a:rPr lang="en-GB" b="0" i="1" smtClean="0">
                            <a:solidFill>
                              <a:schemeClr val="tx2"/>
                            </a:solidFill>
                            <a:latin typeface="Cambria Math" panose="02040503050406030204" pitchFamily="18" charset="0"/>
                          </a:rPr>
                          <m:t>. </m:t>
                        </m:r>
                        <m:r>
                          <a:rPr lang="en-GB" b="0" i="1" smtClean="0">
                            <a:solidFill>
                              <a:schemeClr val="tx2"/>
                            </a:solidFill>
                            <a:latin typeface="Cambria Math" panose="02040503050406030204" pitchFamily="18" charset="0"/>
                          </a:rPr>
                          <m:t>𝑜𝑓</m:t>
                        </m:r>
                        <m:r>
                          <a:rPr lang="en-GB" b="0" i="1" smtClean="0">
                            <a:solidFill>
                              <a:schemeClr val="tx2"/>
                            </a:solidFill>
                            <a:latin typeface="Cambria Math" panose="02040503050406030204" pitchFamily="18" charset="0"/>
                          </a:rPr>
                          <m:t> </m:t>
                        </m:r>
                        <m:r>
                          <a:rPr lang="en-GB" b="0" i="1" smtClean="0">
                            <a:solidFill>
                              <a:schemeClr val="tx2"/>
                            </a:solidFill>
                            <a:latin typeface="Cambria Math" panose="02040503050406030204" pitchFamily="18" charset="0"/>
                          </a:rPr>
                          <m:t>𝑝𝑟𝑒𝑑𝑖𝑐𝑡𝑒𝑑</m:t>
                        </m:r>
                        <m:r>
                          <a:rPr lang="en-GB" b="0" i="1" smtClean="0">
                            <a:solidFill>
                              <a:schemeClr val="tx2"/>
                            </a:solidFill>
                            <a:latin typeface="Cambria Math" panose="02040503050406030204" pitchFamily="18" charset="0"/>
                          </a:rPr>
                          <m:t> </m:t>
                        </m:r>
                        <m:r>
                          <a:rPr lang="en-GB" b="0" i="1" smtClean="0">
                            <a:solidFill>
                              <a:schemeClr val="tx2"/>
                            </a:solidFill>
                            <a:latin typeface="Cambria Math" panose="02040503050406030204" pitchFamily="18" charset="0"/>
                          </a:rPr>
                          <m:t>𝑝𝑜𝑠𝑖𝑡𝑖𝑣𝑒</m:t>
                        </m:r>
                      </m:den>
                    </m:f>
                  </m:oMath>
                </a14:m>
                <a:endParaRPr lang="en-GB" dirty="0">
                  <a:solidFill>
                    <a:schemeClr val="tx2"/>
                  </a:solidFill>
                </a:endParaRPr>
              </a:p>
              <a:p>
                <a:endParaRPr lang="en-GB" dirty="0">
                  <a:solidFill>
                    <a:schemeClr val="tx2"/>
                  </a:solidFill>
                </a:endParaRPr>
              </a:p>
              <a:p>
                <a:r>
                  <a:rPr lang="en-GB" b="1" dirty="0">
                    <a:solidFill>
                      <a:schemeClr val="tx2"/>
                    </a:solidFill>
                  </a:rPr>
                  <a:t>Recall</a:t>
                </a:r>
                <a:r>
                  <a:rPr lang="en-GB" dirty="0">
                    <a:solidFill>
                      <a:schemeClr val="tx2"/>
                    </a:solidFill>
                  </a:rPr>
                  <a:t> = </a:t>
                </a:r>
                <a14:m>
                  <m:oMath xmlns:m="http://schemas.openxmlformats.org/officeDocument/2006/math">
                    <m:f>
                      <m:fPr>
                        <m:ctrlPr>
                          <a:rPr lang="en-GB" i="1">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rPr>
                          <m:t>𝑇𝑃</m:t>
                        </m:r>
                      </m:num>
                      <m:den>
                        <m:r>
                          <a:rPr lang="en-GB" i="1">
                            <a:solidFill>
                              <a:schemeClr val="tx2"/>
                            </a:solidFill>
                            <a:latin typeface="Cambria Math" panose="02040503050406030204" pitchFamily="18" charset="0"/>
                          </a:rPr>
                          <m:t>𝑇𝑃</m:t>
                        </m:r>
                        <m:r>
                          <a:rPr lang="en-GB" i="1">
                            <a:solidFill>
                              <a:schemeClr val="tx2"/>
                            </a:solidFill>
                            <a:latin typeface="Cambria Math" panose="02040503050406030204" pitchFamily="18" charset="0"/>
                          </a:rPr>
                          <m:t>+</m:t>
                        </m:r>
                        <m:r>
                          <a:rPr lang="en-GB" i="1">
                            <a:solidFill>
                              <a:schemeClr val="tx2"/>
                            </a:solidFill>
                            <a:latin typeface="Cambria Math" panose="02040503050406030204" pitchFamily="18" charset="0"/>
                          </a:rPr>
                          <m:t>𝐹𝑁</m:t>
                        </m:r>
                      </m:den>
                    </m:f>
                  </m:oMath>
                </a14:m>
                <a:r>
                  <a:rPr lang="en-GB" dirty="0">
                    <a:solidFill>
                      <a:schemeClr val="tx2"/>
                    </a:solidFill>
                  </a:rPr>
                  <a:t> = </a:t>
                </a:r>
                <a14:m>
                  <m:oMath xmlns:m="http://schemas.openxmlformats.org/officeDocument/2006/math">
                    <m:f>
                      <m:fPr>
                        <m:ctrlPr>
                          <a:rPr lang="en-GB" i="1">
                            <a:solidFill>
                              <a:schemeClr val="tx2"/>
                            </a:solidFill>
                            <a:latin typeface="Cambria Math" panose="02040503050406030204" pitchFamily="18" charset="0"/>
                          </a:rPr>
                        </m:ctrlPr>
                      </m:fPr>
                      <m:num>
                        <m:r>
                          <a:rPr lang="en-GB" i="1">
                            <a:solidFill>
                              <a:schemeClr val="tx2"/>
                            </a:solidFill>
                            <a:latin typeface="Cambria Math" panose="02040503050406030204" pitchFamily="18" charset="0"/>
                          </a:rPr>
                          <m:t>𝑇𝑟𝑢𝑒</m:t>
                        </m:r>
                        <m:r>
                          <a:rPr lang="en-GB" i="1">
                            <a:solidFill>
                              <a:schemeClr val="tx2"/>
                            </a:solidFill>
                            <a:latin typeface="Cambria Math" panose="02040503050406030204" pitchFamily="18" charset="0"/>
                          </a:rPr>
                          <m:t> </m:t>
                        </m:r>
                        <m:r>
                          <a:rPr lang="en-GB" i="1">
                            <a:solidFill>
                              <a:schemeClr val="tx2"/>
                            </a:solidFill>
                            <a:latin typeface="Cambria Math" panose="02040503050406030204" pitchFamily="18" charset="0"/>
                          </a:rPr>
                          <m:t>𝑃𝑜𝑠𝑖𝑡𝑖𝑣𝑒𝑠</m:t>
                        </m:r>
                      </m:num>
                      <m:den>
                        <m:r>
                          <a:rPr lang="en-GB" i="1">
                            <a:solidFill>
                              <a:schemeClr val="tx2"/>
                            </a:solidFill>
                            <a:latin typeface="Cambria Math" panose="02040503050406030204" pitchFamily="18" charset="0"/>
                          </a:rPr>
                          <m:t>𝑁𝑜</m:t>
                        </m:r>
                        <m:r>
                          <a:rPr lang="en-GB" i="1">
                            <a:solidFill>
                              <a:schemeClr val="tx2"/>
                            </a:solidFill>
                            <a:latin typeface="Cambria Math" panose="02040503050406030204" pitchFamily="18" charset="0"/>
                          </a:rPr>
                          <m:t>. </m:t>
                        </m:r>
                        <m:r>
                          <a:rPr lang="en-GB" i="1">
                            <a:solidFill>
                              <a:schemeClr val="tx2"/>
                            </a:solidFill>
                            <a:latin typeface="Cambria Math" panose="02040503050406030204" pitchFamily="18" charset="0"/>
                          </a:rPr>
                          <m:t>𝑜𝑓</m:t>
                        </m:r>
                        <m:r>
                          <a:rPr lang="en-GB" b="0" i="1" smtClean="0">
                            <a:solidFill>
                              <a:schemeClr val="tx2"/>
                            </a:solidFill>
                            <a:latin typeface="Cambria Math" panose="02040503050406030204" pitchFamily="18" charset="0"/>
                          </a:rPr>
                          <m:t> </m:t>
                        </m:r>
                        <m:r>
                          <a:rPr lang="en-GB" b="0" i="1" smtClean="0">
                            <a:solidFill>
                              <a:schemeClr val="tx2"/>
                            </a:solidFill>
                            <a:latin typeface="Cambria Math" panose="02040503050406030204" pitchFamily="18" charset="0"/>
                          </a:rPr>
                          <m:t>𝑎𝑐𝑡𝑢𝑎𝑙</m:t>
                        </m:r>
                        <m:r>
                          <a:rPr lang="en-GB" b="0" i="1" smtClean="0">
                            <a:solidFill>
                              <a:schemeClr val="tx2"/>
                            </a:solidFill>
                            <a:latin typeface="Cambria Math" panose="02040503050406030204" pitchFamily="18" charset="0"/>
                          </a:rPr>
                          <m:t> </m:t>
                        </m:r>
                        <m:r>
                          <a:rPr lang="en-GB" i="1">
                            <a:solidFill>
                              <a:schemeClr val="tx2"/>
                            </a:solidFill>
                            <a:latin typeface="Cambria Math" panose="02040503050406030204" pitchFamily="18" charset="0"/>
                          </a:rPr>
                          <m:t>𝑝𝑜𝑠𝑖𝑡𝑖𝑣𝑒</m:t>
                        </m:r>
                      </m:den>
                    </m:f>
                  </m:oMath>
                </a14:m>
                <a:endParaRPr lang="en-GB" dirty="0">
                  <a:solidFill>
                    <a:schemeClr val="tx2"/>
                  </a:solidFill>
                </a:endParaRPr>
              </a:p>
              <a:p>
                <a:endParaRPr lang="en-GB" dirty="0">
                  <a:solidFill>
                    <a:schemeClr val="tx2"/>
                  </a:solidFill>
                </a:endParaRPr>
              </a:p>
              <a:p>
                <a:r>
                  <a:rPr lang="en-GB" b="1" dirty="0">
                    <a:solidFill>
                      <a:schemeClr val="tx2"/>
                    </a:solidFill>
                  </a:rPr>
                  <a:t>F1</a:t>
                </a:r>
                <a:r>
                  <a:rPr lang="en-GB" dirty="0">
                    <a:solidFill>
                      <a:schemeClr val="tx2"/>
                    </a:solidFill>
                  </a:rPr>
                  <a:t> = </a:t>
                </a:r>
                <a:r>
                  <a:rPr lang="en-GB" sz="1600" dirty="0">
                    <a:solidFill>
                      <a:schemeClr val="tx2"/>
                    </a:solidFill>
                  </a:rPr>
                  <a:t>2</a:t>
                </a:r>
                <a:r>
                  <a:rPr lang="en-GB" dirty="0">
                    <a:solidFill>
                      <a:schemeClr val="tx2"/>
                    </a:solidFill>
                  </a:rPr>
                  <a:t> * </a:t>
                </a:r>
                <a14:m>
                  <m:oMath xmlns:m="http://schemas.openxmlformats.org/officeDocument/2006/math">
                    <m:f>
                      <m:fPr>
                        <m:ctrlPr>
                          <a:rPr lang="en-GB" i="1">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rPr>
                          <m:t>1</m:t>
                        </m:r>
                      </m:num>
                      <m:den>
                        <m:f>
                          <m:fPr>
                            <m:ctrlPr>
                              <a:rPr lang="en-GB" i="1">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rPr>
                              <m:t>1</m:t>
                            </m:r>
                          </m:num>
                          <m:den>
                            <m:r>
                              <a:rPr lang="en-GB" b="0" i="1" smtClean="0">
                                <a:solidFill>
                                  <a:schemeClr val="tx2"/>
                                </a:solidFill>
                                <a:latin typeface="Cambria Math" panose="02040503050406030204" pitchFamily="18" charset="0"/>
                              </a:rPr>
                              <m:t>𝑅𝑒𝑐𝑎𝑙𝑙</m:t>
                            </m:r>
                          </m:den>
                        </m:f>
                        <m:r>
                          <a:rPr lang="en-GB" b="0" i="1" smtClean="0">
                            <a:solidFill>
                              <a:schemeClr val="tx2"/>
                            </a:solidFill>
                            <a:latin typeface="Cambria Math" panose="02040503050406030204" pitchFamily="18" charset="0"/>
                          </a:rPr>
                          <m:t> +</m:t>
                        </m:r>
                        <m:f>
                          <m:fPr>
                            <m:ctrlPr>
                              <a:rPr lang="en-GB" i="1">
                                <a:solidFill>
                                  <a:schemeClr val="tx2"/>
                                </a:solidFill>
                                <a:latin typeface="Cambria Math" panose="02040503050406030204" pitchFamily="18" charset="0"/>
                              </a:rPr>
                            </m:ctrlPr>
                          </m:fPr>
                          <m:num>
                            <m:r>
                              <a:rPr lang="en-GB" i="1">
                                <a:solidFill>
                                  <a:schemeClr val="tx2"/>
                                </a:solidFill>
                                <a:latin typeface="Cambria Math" panose="02040503050406030204" pitchFamily="18" charset="0"/>
                              </a:rPr>
                              <m:t>1</m:t>
                            </m:r>
                          </m:num>
                          <m:den>
                            <m:r>
                              <a:rPr lang="en-GB" b="0" i="1" smtClean="0">
                                <a:solidFill>
                                  <a:schemeClr val="tx2"/>
                                </a:solidFill>
                                <a:latin typeface="Cambria Math" panose="02040503050406030204" pitchFamily="18" charset="0"/>
                              </a:rPr>
                              <m:t>𝑃𝑟𝑒𝑐𝑖𝑠𝑖𝑜𝑛</m:t>
                            </m:r>
                          </m:den>
                        </m:f>
                      </m:den>
                    </m:f>
                  </m:oMath>
                </a14:m>
                <a:r>
                  <a:rPr lang="en-GB" dirty="0">
                    <a:solidFill>
                      <a:schemeClr val="tx2"/>
                    </a:solidFill>
                  </a:rPr>
                  <a:t> = </a:t>
                </a:r>
                <a:r>
                  <a:rPr lang="en-GB" sz="1600" dirty="0">
                    <a:solidFill>
                      <a:schemeClr val="tx2"/>
                    </a:solidFill>
                  </a:rPr>
                  <a:t>2</a:t>
                </a:r>
                <a:r>
                  <a:rPr lang="en-GB" dirty="0">
                    <a:solidFill>
                      <a:schemeClr val="tx2"/>
                    </a:solidFill>
                  </a:rPr>
                  <a:t> * </a:t>
                </a:r>
                <a14:m>
                  <m:oMath xmlns:m="http://schemas.openxmlformats.org/officeDocument/2006/math">
                    <m:f>
                      <m:fPr>
                        <m:ctrlPr>
                          <a:rPr lang="en-GB" i="1">
                            <a:solidFill>
                              <a:schemeClr val="tx2"/>
                            </a:solidFill>
                            <a:latin typeface="Cambria Math" panose="02040503050406030204" pitchFamily="18" charset="0"/>
                          </a:rPr>
                        </m:ctrlPr>
                      </m:fPr>
                      <m:num>
                        <m:r>
                          <a:rPr lang="en-GB" b="0" i="1" smtClean="0">
                            <a:solidFill>
                              <a:schemeClr val="tx2"/>
                            </a:solidFill>
                            <a:latin typeface="Cambria Math" panose="02040503050406030204" pitchFamily="18" charset="0"/>
                          </a:rPr>
                          <m:t>𝑝𝑟𝑒𝑐𝑖𝑠𝑖𝑜𝑛</m:t>
                        </m:r>
                        <m:r>
                          <a:rPr lang="en-GB" b="0" i="1" smtClean="0">
                            <a:solidFill>
                              <a:schemeClr val="tx2"/>
                            </a:solidFill>
                            <a:latin typeface="Cambria Math" panose="02040503050406030204" pitchFamily="18" charset="0"/>
                          </a:rPr>
                          <m:t> ∗ </m:t>
                        </m:r>
                        <m:r>
                          <a:rPr lang="en-GB" b="0" i="1" smtClean="0">
                            <a:solidFill>
                              <a:schemeClr val="tx2"/>
                            </a:solidFill>
                            <a:latin typeface="Cambria Math" panose="02040503050406030204" pitchFamily="18" charset="0"/>
                          </a:rPr>
                          <m:t>𝑟𝑒𝑐𝑎𝑙𝑙</m:t>
                        </m:r>
                      </m:num>
                      <m:den>
                        <m:r>
                          <a:rPr lang="en-GB" b="0" i="1" smtClean="0">
                            <a:solidFill>
                              <a:schemeClr val="tx2"/>
                            </a:solidFill>
                            <a:latin typeface="Cambria Math" panose="02040503050406030204" pitchFamily="18" charset="0"/>
                          </a:rPr>
                          <m:t>𝑝𝑟𝑒𝑐𝑖𝑠𝑖𝑜𝑛</m:t>
                        </m:r>
                        <m:r>
                          <a:rPr lang="en-GB" b="0" i="1" smtClean="0">
                            <a:solidFill>
                              <a:schemeClr val="tx2"/>
                            </a:solidFill>
                            <a:latin typeface="Cambria Math" panose="02040503050406030204" pitchFamily="18" charset="0"/>
                          </a:rPr>
                          <m:t> + </m:t>
                        </m:r>
                        <m:r>
                          <a:rPr lang="en-GB" b="0" i="1" smtClean="0">
                            <a:solidFill>
                              <a:schemeClr val="tx2"/>
                            </a:solidFill>
                            <a:latin typeface="Cambria Math" panose="02040503050406030204" pitchFamily="18" charset="0"/>
                          </a:rPr>
                          <m:t>𝑟𝑒𝑐𝑎𝑙𝑙</m:t>
                        </m:r>
                      </m:den>
                    </m:f>
                  </m:oMath>
                </a14:m>
                <a:endParaRPr lang="en-GB" dirty="0">
                  <a:solidFill>
                    <a:schemeClr val="tx2"/>
                  </a:solidFill>
                </a:endParaRPr>
              </a:p>
            </p:txBody>
          </p:sp>
        </mc:Choice>
        <mc:Fallback xmlns="">
          <p:sp>
            <p:nvSpPr>
              <p:cNvPr id="9" name="TextBox 8">
                <a:extLst>
                  <a:ext uri="{FF2B5EF4-FFF2-40B4-BE49-F238E27FC236}">
                    <a16:creationId xmlns:a16="http://schemas.microsoft.com/office/drawing/2014/main" id="{CF3F8896-09C0-484B-9967-8F745A89198F}"/>
                  </a:ext>
                </a:extLst>
              </p:cNvPr>
              <p:cNvSpPr txBox="1">
                <a:spLocks noRot="1" noChangeAspect="1" noMove="1" noResize="1" noEditPoints="1" noAdjustHandles="1" noChangeArrowheads="1" noChangeShapeType="1" noTextEdit="1"/>
              </p:cNvSpPr>
              <p:nvPr/>
            </p:nvSpPr>
            <p:spPr>
              <a:xfrm>
                <a:off x="1626776" y="1174546"/>
                <a:ext cx="5758232" cy="2057166"/>
              </a:xfrm>
              <a:prstGeom prst="rect">
                <a:avLst/>
              </a:prstGeom>
              <a:blipFill>
                <a:blip r:embed="rId2"/>
                <a:stretch>
                  <a:fillRect l="-953"/>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DC507318-548B-441F-8B7E-D76D839048D3}"/>
              </a:ext>
            </a:extLst>
          </p:cNvPr>
          <p:cNvGrpSpPr/>
          <p:nvPr/>
        </p:nvGrpSpPr>
        <p:grpSpPr>
          <a:xfrm>
            <a:off x="8294988" y="110836"/>
            <a:ext cx="3591845" cy="5757971"/>
            <a:chOff x="7601495" y="344340"/>
            <a:chExt cx="3295650" cy="5483333"/>
          </a:xfrm>
        </p:grpSpPr>
        <p:pic>
          <p:nvPicPr>
            <p:cNvPr id="13" name="Picture 12">
              <a:extLst>
                <a:ext uri="{FF2B5EF4-FFF2-40B4-BE49-F238E27FC236}">
                  <a16:creationId xmlns:a16="http://schemas.microsoft.com/office/drawing/2014/main" id="{9CD17B46-2264-4C05-9299-CD8200F895BA}"/>
                </a:ext>
              </a:extLst>
            </p:cNvPr>
            <p:cNvPicPr>
              <a:picLocks noChangeAspect="1"/>
            </p:cNvPicPr>
            <p:nvPr/>
          </p:nvPicPr>
          <p:blipFill>
            <a:blip r:embed="rId3"/>
            <a:stretch>
              <a:fillRect/>
            </a:stretch>
          </p:blipFill>
          <p:spPr>
            <a:xfrm>
              <a:off x="7601495" y="344340"/>
              <a:ext cx="3248309" cy="3740258"/>
            </a:xfrm>
            <a:prstGeom prst="rect">
              <a:avLst/>
            </a:prstGeom>
          </p:spPr>
        </p:pic>
        <p:pic>
          <p:nvPicPr>
            <p:cNvPr id="15" name="Picture 14">
              <a:extLst>
                <a:ext uri="{FF2B5EF4-FFF2-40B4-BE49-F238E27FC236}">
                  <a16:creationId xmlns:a16="http://schemas.microsoft.com/office/drawing/2014/main" id="{1463024C-E3F9-4B0D-AD22-1C8DED0B8828}"/>
                </a:ext>
              </a:extLst>
            </p:cNvPr>
            <p:cNvPicPr>
              <a:picLocks noChangeAspect="1"/>
            </p:cNvPicPr>
            <p:nvPr/>
          </p:nvPicPr>
          <p:blipFill>
            <a:blip r:embed="rId4"/>
            <a:stretch>
              <a:fillRect/>
            </a:stretch>
          </p:blipFill>
          <p:spPr>
            <a:xfrm>
              <a:off x="7601495" y="4084598"/>
              <a:ext cx="3295650" cy="1743075"/>
            </a:xfrm>
            <a:prstGeom prst="rect">
              <a:avLst/>
            </a:prstGeom>
          </p:spPr>
        </p:pic>
      </p:grpSp>
      <p:grpSp>
        <p:nvGrpSpPr>
          <p:cNvPr id="2" name="Group 1">
            <a:extLst>
              <a:ext uri="{FF2B5EF4-FFF2-40B4-BE49-F238E27FC236}">
                <a16:creationId xmlns:a16="http://schemas.microsoft.com/office/drawing/2014/main" id="{B4890B1F-B9EC-4B97-80BA-7F326F910EF4}"/>
              </a:ext>
            </a:extLst>
          </p:cNvPr>
          <p:cNvGrpSpPr/>
          <p:nvPr/>
        </p:nvGrpSpPr>
        <p:grpSpPr>
          <a:xfrm>
            <a:off x="825154" y="3519665"/>
            <a:ext cx="6633354" cy="1942974"/>
            <a:chOff x="271299" y="2887184"/>
            <a:chExt cx="6633354" cy="1942974"/>
          </a:xfrm>
        </p:grpSpPr>
        <p:sp>
          <p:nvSpPr>
            <p:cNvPr id="51" name="Rectangle: Rounded Corners 50">
              <a:extLst>
                <a:ext uri="{FF2B5EF4-FFF2-40B4-BE49-F238E27FC236}">
                  <a16:creationId xmlns:a16="http://schemas.microsoft.com/office/drawing/2014/main" id="{59BB8379-5C1C-42B1-BD54-AF1DF1724EE1}"/>
                </a:ext>
              </a:extLst>
            </p:cNvPr>
            <p:cNvSpPr/>
            <p:nvPr/>
          </p:nvSpPr>
          <p:spPr>
            <a:xfrm>
              <a:off x="271299" y="2887184"/>
              <a:ext cx="6633354" cy="1934098"/>
            </a:xfrm>
            <a:prstGeom prst="round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EFBAADB4-7637-43BA-8B02-3F14A18552C5}"/>
                </a:ext>
              </a:extLst>
            </p:cNvPr>
            <p:cNvSpPr txBox="1"/>
            <p:nvPr/>
          </p:nvSpPr>
          <p:spPr>
            <a:xfrm>
              <a:off x="395307" y="3075832"/>
              <a:ext cx="6509346" cy="1754326"/>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F1 score is a metric the combines precision (how accurate) and recall (how good at detecting). </a:t>
              </a:r>
            </a:p>
            <a:p>
              <a:pPr marL="285750"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a:solidFill>
                    <a:schemeClr val="tx2"/>
                  </a:solidFill>
                </a:rPr>
                <a:t>It penalizes situations where classes are skewed and the model fails at detecting instances of the minority class.</a:t>
              </a:r>
            </a:p>
            <a:p>
              <a:pPr marL="285750" indent="-285750">
                <a:buFont typeface="Arial" panose="020B0604020202020204" pitchFamily="34" charset="0"/>
                <a:buChar char="•"/>
              </a:pPr>
              <a:endParaRPr lang="en-GB" dirty="0">
                <a:solidFill>
                  <a:schemeClr val="tx2"/>
                </a:solidFill>
              </a:endParaRPr>
            </a:p>
          </p:txBody>
        </p:sp>
      </p:grpSp>
      <p:sp>
        <p:nvSpPr>
          <p:cNvPr id="16" name="Title 1">
            <a:extLst>
              <a:ext uri="{FF2B5EF4-FFF2-40B4-BE49-F238E27FC236}">
                <a16:creationId xmlns:a16="http://schemas.microsoft.com/office/drawing/2014/main" id="{9666A2FD-2D8B-4C7F-A5CA-15FE456710A1}"/>
              </a:ext>
            </a:extLst>
          </p:cNvPr>
          <p:cNvSpPr>
            <a:spLocks noGrp="1"/>
          </p:cNvSpPr>
          <p:nvPr>
            <p:ph type="title"/>
          </p:nvPr>
        </p:nvSpPr>
        <p:spPr>
          <a:xfrm>
            <a:off x="365760" y="274638"/>
            <a:ext cx="11460480" cy="548640"/>
          </a:xfrm>
        </p:spPr>
        <p:txBody>
          <a:bodyPr/>
          <a:lstStyle/>
          <a:p>
            <a:r>
              <a:rPr lang="en-GB" b="1" dirty="0"/>
              <a:t>Part 5 – precision, recall, F1</a:t>
            </a:r>
          </a:p>
        </p:txBody>
      </p:sp>
    </p:spTree>
    <p:extLst>
      <p:ext uri="{BB962C8B-B14F-4D97-AF65-F5344CB8AC3E}">
        <p14:creationId xmlns:p14="http://schemas.microsoft.com/office/powerpoint/2010/main" val="309260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C04790-10D9-486A-B00A-37F0D70146C1}"/>
              </a:ext>
            </a:extLst>
          </p:cNvPr>
          <p:cNvSpPr>
            <a:spLocks noGrp="1"/>
          </p:cNvSpPr>
          <p:nvPr>
            <p:ph type="ftr" sz="quarter" idx="11"/>
          </p:nvPr>
        </p:nvSpPr>
        <p:spPr/>
        <p:txBody>
          <a:bodyPr/>
          <a:lstStyle/>
          <a:p>
            <a:r>
              <a:rPr lang="en-US">
                <a:solidFill>
                  <a:prstClr val="white"/>
                </a:solidFill>
              </a:rPr>
              <a:t>INRIX Confidential</a:t>
            </a:r>
            <a:endParaRPr lang="en-US" dirty="0">
              <a:solidFill>
                <a:prstClr val="white"/>
              </a:solidFill>
            </a:endParaRPr>
          </a:p>
        </p:txBody>
      </p:sp>
      <p:sp>
        <p:nvSpPr>
          <p:cNvPr id="5" name="Slide Number Placeholder 4">
            <a:extLst>
              <a:ext uri="{FF2B5EF4-FFF2-40B4-BE49-F238E27FC236}">
                <a16:creationId xmlns:a16="http://schemas.microsoft.com/office/drawing/2014/main" id="{42ED8337-1F55-4402-BA10-B5C9FE407333}"/>
              </a:ext>
            </a:extLst>
          </p:cNvPr>
          <p:cNvSpPr>
            <a:spLocks noGrp="1"/>
          </p:cNvSpPr>
          <p:nvPr>
            <p:ph type="sldNum" sz="quarter" idx="12"/>
          </p:nvPr>
        </p:nvSpPr>
        <p:spPr/>
        <p:txBody>
          <a:bodyPr/>
          <a:lstStyle/>
          <a:p>
            <a:fld id="{81C94321-FAEA-47AE-93E9-6F9F45587916}" type="slidenum">
              <a:rPr lang="en-US" smtClean="0">
                <a:solidFill>
                  <a:prstClr val="white"/>
                </a:solidFill>
              </a:rPr>
              <a:pPr/>
              <a:t>35</a:t>
            </a:fld>
            <a:endParaRPr lang="en-US" dirty="0">
              <a:solidFill>
                <a:prstClr val="white"/>
              </a:solidFill>
            </a:endParaRPr>
          </a:p>
        </p:txBody>
      </p:sp>
      <p:sp>
        <p:nvSpPr>
          <p:cNvPr id="43" name="TextBox 42">
            <a:extLst>
              <a:ext uri="{FF2B5EF4-FFF2-40B4-BE49-F238E27FC236}">
                <a16:creationId xmlns:a16="http://schemas.microsoft.com/office/drawing/2014/main" id="{B352EF3C-74BD-47AA-BEDE-A395C61AA808}"/>
              </a:ext>
            </a:extLst>
          </p:cNvPr>
          <p:cNvSpPr txBox="1"/>
          <p:nvPr/>
        </p:nvSpPr>
        <p:spPr>
          <a:xfrm>
            <a:off x="6270171" y="904985"/>
            <a:ext cx="550506" cy="276999"/>
          </a:xfrm>
          <a:prstGeom prst="rect">
            <a:avLst/>
          </a:prstGeom>
          <a:noFill/>
        </p:spPr>
        <p:txBody>
          <a:bodyPr wrap="square" rtlCol="0">
            <a:spAutoFit/>
          </a:bodyPr>
          <a:lstStyle/>
          <a:p>
            <a:r>
              <a:rPr lang="en-GB" sz="1200" b="1" dirty="0">
                <a:solidFill>
                  <a:schemeClr val="bg1"/>
                </a:solidFill>
              </a:rPr>
              <a:t>TP</a:t>
            </a:r>
          </a:p>
        </p:txBody>
      </p:sp>
      <p:grpSp>
        <p:nvGrpSpPr>
          <p:cNvPr id="2" name="Group 1">
            <a:extLst>
              <a:ext uri="{FF2B5EF4-FFF2-40B4-BE49-F238E27FC236}">
                <a16:creationId xmlns:a16="http://schemas.microsoft.com/office/drawing/2014/main" id="{1ADA31FD-DDDD-4EC3-A848-7A29AC0548D2}"/>
              </a:ext>
            </a:extLst>
          </p:cNvPr>
          <p:cNvGrpSpPr/>
          <p:nvPr/>
        </p:nvGrpSpPr>
        <p:grpSpPr>
          <a:xfrm>
            <a:off x="331586" y="1767899"/>
            <a:ext cx="3135504" cy="2567278"/>
            <a:chOff x="331586" y="1602383"/>
            <a:chExt cx="3549102" cy="2759977"/>
          </a:xfrm>
        </p:grpSpPr>
        <p:sp>
          <p:nvSpPr>
            <p:cNvPr id="3" name="Cloud 2">
              <a:extLst>
                <a:ext uri="{FF2B5EF4-FFF2-40B4-BE49-F238E27FC236}">
                  <a16:creationId xmlns:a16="http://schemas.microsoft.com/office/drawing/2014/main" id="{AE9F39E9-6AB1-4A78-A2AF-E494AFE60733}"/>
                </a:ext>
              </a:extLst>
            </p:cNvPr>
            <p:cNvSpPr/>
            <p:nvPr/>
          </p:nvSpPr>
          <p:spPr>
            <a:xfrm>
              <a:off x="331586" y="1602383"/>
              <a:ext cx="3549102" cy="2759977"/>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BF43E37-7790-4110-A33F-80E793251F9F}"/>
                </a:ext>
              </a:extLst>
            </p:cNvPr>
            <p:cNvSpPr txBox="1"/>
            <p:nvPr/>
          </p:nvSpPr>
          <p:spPr>
            <a:xfrm>
              <a:off x="975360" y="2340317"/>
              <a:ext cx="2533176" cy="1015663"/>
            </a:xfrm>
            <a:prstGeom prst="rect">
              <a:avLst/>
            </a:prstGeom>
            <a:noFill/>
          </p:spPr>
          <p:txBody>
            <a:bodyPr wrap="square" rtlCol="0">
              <a:spAutoFit/>
            </a:bodyPr>
            <a:lstStyle/>
            <a:p>
              <a:r>
                <a:rPr lang="en-GB" sz="2000" dirty="0">
                  <a:solidFill>
                    <a:schemeClr val="tx2"/>
                  </a:solidFill>
                </a:rPr>
                <a:t>Wow! I’ve built a classifier that is 99.5% accurate!</a:t>
              </a:r>
            </a:p>
          </p:txBody>
        </p:sp>
      </p:grpSp>
      <p:sp>
        <p:nvSpPr>
          <p:cNvPr id="7" name="Arrow: Down 6">
            <a:extLst>
              <a:ext uri="{FF2B5EF4-FFF2-40B4-BE49-F238E27FC236}">
                <a16:creationId xmlns:a16="http://schemas.microsoft.com/office/drawing/2014/main" id="{4F41C9B1-3103-48B9-AE88-560463A43EDD}"/>
              </a:ext>
            </a:extLst>
          </p:cNvPr>
          <p:cNvSpPr/>
          <p:nvPr/>
        </p:nvSpPr>
        <p:spPr>
          <a:xfrm rot="16200000">
            <a:off x="3765335" y="2808976"/>
            <a:ext cx="284619" cy="398477"/>
          </a:xfrm>
          <a:prstGeom prst="downArrow">
            <a:avLst>
              <a:gd name="adj1" fmla="val 50000"/>
              <a:gd name="adj2" fmla="val 3750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Down 17">
            <a:extLst>
              <a:ext uri="{FF2B5EF4-FFF2-40B4-BE49-F238E27FC236}">
                <a16:creationId xmlns:a16="http://schemas.microsoft.com/office/drawing/2014/main" id="{DD6C9104-FBDC-4B2B-97FF-4FFB495949E0}"/>
              </a:ext>
            </a:extLst>
          </p:cNvPr>
          <p:cNvSpPr/>
          <p:nvPr/>
        </p:nvSpPr>
        <p:spPr>
          <a:xfrm rot="16200000">
            <a:off x="7984627" y="2956203"/>
            <a:ext cx="268447" cy="398477"/>
          </a:xfrm>
          <a:prstGeom prst="downArrow">
            <a:avLst>
              <a:gd name="adj1" fmla="val 50000"/>
              <a:gd name="adj2" fmla="val 375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C25D07A-26BC-4C41-BC40-751EC572BA69}"/>
              </a:ext>
            </a:extLst>
          </p:cNvPr>
          <p:cNvSpPr txBox="1"/>
          <p:nvPr/>
        </p:nvSpPr>
        <p:spPr>
          <a:xfrm>
            <a:off x="8622991" y="1576218"/>
            <a:ext cx="2980123" cy="3416320"/>
          </a:xfrm>
          <a:prstGeom prst="rect">
            <a:avLst/>
          </a:prstGeom>
          <a:noFill/>
        </p:spPr>
        <p:txBody>
          <a:bodyPr wrap="square" rtlCol="0">
            <a:spAutoFit/>
          </a:bodyPr>
          <a:lstStyle/>
          <a:p>
            <a:r>
              <a:rPr lang="en-GB" dirty="0">
                <a:solidFill>
                  <a:schemeClr val="tx2"/>
                </a:solidFill>
              </a:rPr>
              <a:t>Not really. </a:t>
            </a:r>
          </a:p>
          <a:p>
            <a:endParaRPr lang="en-GB" dirty="0">
              <a:solidFill>
                <a:schemeClr val="tx2"/>
              </a:solidFill>
            </a:endParaRPr>
          </a:p>
          <a:p>
            <a:r>
              <a:rPr lang="en-GB" dirty="0">
                <a:solidFill>
                  <a:schemeClr val="tx2"/>
                </a:solidFill>
              </a:rPr>
              <a:t>After plotting the confusion matrix I can see that both my precision (TP/(TP+FP)) and recall (TP/(TP+FN)) are 0.</a:t>
            </a:r>
          </a:p>
          <a:p>
            <a:endParaRPr lang="en-GB" dirty="0">
              <a:solidFill>
                <a:schemeClr val="tx2"/>
              </a:solidFill>
            </a:endParaRPr>
          </a:p>
          <a:p>
            <a:r>
              <a:rPr lang="en-GB" dirty="0">
                <a:solidFill>
                  <a:schemeClr val="tx2"/>
                </a:solidFill>
              </a:rPr>
              <a:t> Hence my F1 score is 0!</a:t>
            </a:r>
          </a:p>
          <a:p>
            <a:endParaRPr lang="en-GB" dirty="0">
              <a:solidFill>
                <a:schemeClr val="tx2"/>
              </a:solidFill>
            </a:endParaRPr>
          </a:p>
          <a:p>
            <a:r>
              <a:rPr lang="en-GB" dirty="0">
                <a:solidFill>
                  <a:schemeClr val="tx2"/>
                </a:solidFill>
              </a:rPr>
              <a:t>More importantly, the model failed to correctly classify any of the positive cases.</a:t>
            </a:r>
          </a:p>
        </p:txBody>
      </p:sp>
      <p:sp>
        <p:nvSpPr>
          <p:cNvPr id="22" name="Title 1">
            <a:extLst>
              <a:ext uri="{FF2B5EF4-FFF2-40B4-BE49-F238E27FC236}">
                <a16:creationId xmlns:a16="http://schemas.microsoft.com/office/drawing/2014/main" id="{B815A566-09A9-4B96-9670-399C56CEA316}"/>
              </a:ext>
            </a:extLst>
          </p:cNvPr>
          <p:cNvSpPr txBox="1">
            <a:spLocks/>
          </p:cNvSpPr>
          <p:nvPr/>
        </p:nvSpPr>
        <p:spPr>
          <a:xfrm>
            <a:off x="518160" y="427038"/>
            <a:ext cx="11460480" cy="548640"/>
          </a:xfrm>
          <a:prstGeom prst="rect">
            <a:avLst/>
          </a:prstGeom>
        </p:spPr>
        <p:txBody>
          <a:bodyPr vert="horz" lIns="0" tIns="45720" rIns="0" bIns="45720" rtlCol="0" anchor="t">
            <a:noAutofit/>
          </a:bodyPr>
          <a:lstStyle>
            <a:lvl1pPr algn="l" defTabSz="914400" rtl="0" eaLnBrk="1" latinLnBrk="0" hangingPunct="1">
              <a:spcBef>
                <a:spcPct val="0"/>
              </a:spcBef>
              <a:buNone/>
              <a:defRPr sz="3200" kern="1200">
                <a:solidFill>
                  <a:schemeClr val="accent1"/>
                </a:solidFill>
                <a:latin typeface="+mj-lt"/>
                <a:ea typeface="+mj-ea"/>
                <a:cs typeface="+mj-cs"/>
              </a:defRPr>
            </a:lvl1pPr>
          </a:lstStyle>
          <a:p>
            <a:r>
              <a:rPr lang="en-GB" b="1"/>
              <a:t>Part 5 – evaluating the model – precision, recall, F1</a:t>
            </a:r>
            <a:endParaRPr lang="en-GB" b="1" dirty="0"/>
          </a:p>
        </p:txBody>
      </p:sp>
      <p:sp>
        <p:nvSpPr>
          <p:cNvPr id="44" name="TextBox 43">
            <a:extLst>
              <a:ext uri="{FF2B5EF4-FFF2-40B4-BE49-F238E27FC236}">
                <a16:creationId xmlns:a16="http://schemas.microsoft.com/office/drawing/2014/main" id="{D554823F-E09A-4A4B-A722-34BFEC78E83E}"/>
              </a:ext>
            </a:extLst>
          </p:cNvPr>
          <p:cNvSpPr txBox="1"/>
          <p:nvPr/>
        </p:nvSpPr>
        <p:spPr>
          <a:xfrm>
            <a:off x="6270171" y="1941868"/>
            <a:ext cx="550506" cy="276999"/>
          </a:xfrm>
          <a:prstGeom prst="rect">
            <a:avLst/>
          </a:prstGeom>
          <a:noFill/>
        </p:spPr>
        <p:txBody>
          <a:bodyPr wrap="square" rtlCol="0">
            <a:spAutoFit/>
          </a:bodyPr>
          <a:lstStyle/>
          <a:p>
            <a:r>
              <a:rPr lang="en-GB" sz="1200" b="1" dirty="0">
                <a:solidFill>
                  <a:schemeClr val="bg1"/>
                </a:solidFill>
              </a:rPr>
              <a:t>FP</a:t>
            </a:r>
          </a:p>
        </p:txBody>
      </p:sp>
      <p:sp>
        <p:nvSpPr>
          <p:cNvPr id="20" name="TextBox 19">
            <a:extLst>
              <a:ext uri="{FF2B5EF4-FFF2-40B4-BE49-F238E27FC236}">
                <a16:creationId xmlns:a16="http://schemas.microsoft.com/office/drawing/2014/main" id="{BD71C7E4-4973-4C27-909F-0C20CA5E964E}"/>
              </a:ext>
            </a:extLst>
          </p:cNvPr>
          <p:cNvSpPr txBox="1"/>
          <p:nvPr/>
        </p:nvSpPr>
        <p:spPr>
          <a:xfrm>
            <a:off x="5640351" y="1795082"/>
            <a:ext cx="550506" cy="276999"/>
          </a:xfrm>
          <a:prstGeom prst="rect">
            <a:avLst/>
          </a:prstGeom>
          <a:noFill/>
        </p:spPr>
        <p:txBody>
          <a:bodyPr wrap="square" rtlCol="0">
            <a:spAutoFit/>
          </a:bodyPr>
          <a:lstStyle/>
          <a:p>
            <a:r>
              <a:rPr lang="en-GB" sz="1200" b="1" dirty="0">
                <a:solidFill>
                  <a:schemeClr val="bg1"/>
                </a:solidFill>
              </a:rPr>
              <a:t>TN</a:t>
            </a:r>
          </a:p>
        </p:txBody>
      </p:sp>
      <p:grpSp>
        <p:nvGrpSpPr>
          <p:cNvPr id="13" name="Group 12">
            <a:extLst>
              <a:ext uri="{FF2B5EF4-FFF2-40B4-BE49-F238E27FC236}">
                <a16:creationId xmlns:a16="http://schemas.microsoft.com/office/drawing/2014/main" id="{ECDF5DFA-90F9-441B-81AF-D02C8414BE34}"/>
              </a:ext>
            </a:extLst>
          </p:cNvPr>
          <p:cNvGrpSpPr/>
          <p:nvPr/>
        </p:nvGrpSpPr>
        <p:grpSpPr>
          <a:xfrm>
            <a:off x="4176278" y="1453625"/>
            <a:ext cx="3552825" cy="3590925"/>
            <a:chOff x="4644149" y="1321133"/>
            <a:chExt cx="3552825" cy="3590925"/>
          </a:xfrm>
        </p:grpSpPr>
        <p:pic>
          <p:nvPicPr>
            <p:cNvPr id="10" name="Picture 9">
              <a:extLst>
                <a:ext uri="{FF2B5EF4-FFF2-40B4-BE49-F238E27FC236}">
                  <a16:creationId xmlns:a16="http://schemas.microsoft.com/office/drawing/2014/main" id="{EDFDBCA0-940E-4350-8645-0A4823A0624B}"/>
                </a:ext>
              </a:extLst>
            </p:cNvPr>
            <p:cNvPicPr>
              <a:picLocks noChangeAspect="1"/>
            </p:cNvPicPr>
            <p:nvPr/>
          </p:nvPicPr>
          <p:blipFill>
            <a:blip r:embed="rId2"/>
            <a:stretch>
              <a:fillRect/>
            </a:stretch>
          </p:blipFill>
          <p:spPr>
            <a:xfrm>
              <a:off x="4644149" y="1321133"/>
              <a:ext cx="3552825" cy="3590925"/>
            </a:xfrm>
            <a:prstGeom prst="rect">
              <a:avLst/>
            </a:prstGeom>
          </p:spPr>
        </p:pic>
        <p:sp>
          <p:nvSpPr>
            <p:cNvPr id="12" name="TextBox 11">
              <a:extLst>
                <a:ext uri="{FF2B5EF4-FFF2-40B4-BE49-F238E27FC236}">
                  <a16:creationId xmlns:a16="http://schemas.microsoft.com/office/drawing/2014/main" id="{13DF4A1B-A9BA-47EB-A7EC-DEA72384BBB3}"/>
                </a:ext>
              </a:extLst>
            </p:cNvPr>
            <p:cNvSpPr txBox="1"/>
            <p:nvPr/>
          </p:nvSpPr>
          <p:spPr>
            <a:xfrm>
              <a:off x="4784437" y="1636714"/>
              <a:ext cx="1485734" cy="1200329"/>
            </a:xfrm>
            <a:prstGeom prst="rect">
              <a:avLst/>
            </a:prstGeom>
            <a:noFill/>
          </p:spPr>
          <p:txBody>
            <a:bodyPr wrap="square" rtlCol="0">
              <a:spAutoFit/>
            </a:bodyPr>
            <a:lstStyle/>
            <a:p>
              <a:pPr algn="ctr"/>
              <a:r>
                <a:rPr lang="en-GB" dirty="0">
                  <a:solidFill>
                    <a:schemeClr val="tx2"/>
                  </a:solidFill>
                </a:rPr>
                <a:t>True positives</a:t>
              </a:r>
            </a:p>
            <a:p>
              <a:pPr algn="ctr"/>
              <a:endParaRPr lang="en-GB" dirty="0">
                <a:solidFill>
                  <a:schemeClr val="tx2"/>
                </a:solidFill>
              </a:endParaRPr>
            </a:p>
            <a:p>
              <a:pPr algn="ctr"/>
              <a:r>
                <a:rPr lang="en-GB" b="1" dirty="0">
                  <a:solidFill>
                    <a:schemeClr val="tx2"/>
                  </a:solidFill>
                </a:rPr>
                <a:t>0</a:t>
              </a:r>
            </a:p>
          </p:txBody>
        </p:sp>
        <p:sp>
          <p:nvSpPr>
            <p:cNvPr id="26" name="TextBox 25">
              <a:extLst>
                <a:ext uri="{FF2B5EF4-FFF2-40B4-BE49-F238E27FC236}">
                  <a16:creationId xmlns:a16="http://schemas.microsoft.com/office/drawing/2014/main" id="{A861B857-DAC6-4096-A50C-1019C974A4BD}"/>
                </a:ext>
              </a:extLst>
            </p:cNvPr>
            <p:cNvSpPr txBox="1"/>
            <p:nvPr/>
          </p:nvSpPr>
          <p:spPr>
            <a:xfrm>
              <a:off x="6512002" y="1659931"/>
              <a:ext cx="1485734" cy="1200329"/>
            </a:xfrm>
            <a:prstGeom prst="rect">
              <a:avLst/>
            </a:prstGeom>
            <a:noFill/>
          </p:spPr>
          <p:txBody>
            <a:bodyPr wrap="square" rtlCol="0">
              <a:spAutoFit/>
            </a:bodyPr>
            <a:lstStyle/>
            <a:p>
              <a:pPr algn="ctr"/>
              <a:r>
                <a:rPr lang="en-GB" dirty="0">
                  <a:solidFill>
                    <a:schemeClr val="tx2"/>
                  </a:solidFill>
                </a:rPr>
                <a:t>False negatives</a:t>
              </a:r>
            </a:p>
            <a:p>
              <a:pPr algn="ctr"/>
              <a:endParaRPr lang="en-GB" dirty="0">
                <a:solidFill>
                  <a:schemeClr val="tx2"/>
                </a:solidFill>
              </a:endParaRPr>
            </a:p>
            <a:p>
              <a:pPr algn="ctr"/>
              <a:r>
                <a:rPr lang="en-GB" b="1" dirty="0">
                  <a:solidFill>
                    <a:schemeClr val="tx2"/>
                  </a:solidFill>
                </a:rPr>
                <a:t>5</a:t>
              </a:r>
            </a:p>
          </p:txBody>
        </p:sp>
        <p:sp>
          <p:nvSpPr>
            <p:cNvPr id="27" name="TextBox 26">
              <a:extLst>
                <a:ext uri="{FF2B5EF4-FFF2-40B4-BE49-F238E27FC236}">
                  <a16:creationId xmlns:a16="http://schemas.microsoft.com/office/drawing/2014/main" id="{DD7CAC3D-C8AE-4E3A-BB1C-B887C26F6FD8}"/>
                </a:ext>
              </a:extLst>
            </p:cNvPr>
            <p:cNvSpPr txBox="1"/>
            <p:nvPr/>
          </p:nvSpPr>
          <p:spPr>
            <a:xfrm>
              <a:off x="6512002" y="3402345"/>
              <a:ext cx="1485734" cy="1200329"/>
            </a:xfrm>
            <a:prstGeom prst="rect">
              <a:avLst/>
            </a:prstGeom>
            <a:noFill/>
          </p:spPr>
          <p:txBody>
            <a:bodyPr wrap="square" rtlCol="0">
              <a:spAutoFit/>
            </a:bodyPr>
            <a:lstStyle/>
            <a:p>
              <a:pPr algn="ctr"/>
              <a:r>
                <a:rPr lang="en-GB" dirty="0">
                  <a:solidFill>
                    <a:schemeClr val="accent4"/>
                  </a:solidFill>
                </a:rPr>
                <a:t>True negatives</a:t>
              </a:r>
            </a:p>
            <a:p>
              <a:pPr algn="ctr"/>
              <a:endParaRPr lang="en-GB" dirty="0">
                <a:solidFill>
                  <a:schemeClr val="accent4"/>
                </a:solidFill>
              </a:endParaRPr>
            </a:p>
            <a:p>
              <a:pPr algn="ctr"/>
              <a:r>
                <a:rPr lang="en-GB" b="1" dirty="0">
                  <a:solidFill>
                    <a:schemeClr val="accent4"/>
                  </a:solidFill>
                </a:rPr>
                <a:t>995</a:t>
              </a:r>
            </a:p>
          </p:txBody>
        </p:sp>
        <p:sp>
          <p:nvSpPr>
            <p:cNvPr id="28" name="TextBox 27">
              <a:extLst>
                <a:ext uri="{FF2B5EF4-FFF2-40B4-BE49-F238E27FC236}">
                  <a16:creationId xmlns:a16="http://schemas.microsoft.com/office/drawing/2014/main" id="{15EE22E7-0E96-44A2-8AA4-7323F85E4F5A}"/>
                </a:ext>
              </a:extLst>
            </p:cNvPr>
            <p:cNvSpPr txBox="1"/>
            <p:nvPr/>
          </p:nvSpPr>
          <p:spPr>
            <a:xfrm>
              <a:off x="4762666" y="3379299"/>
              <a:ext cx="1485734" cy="1200329"/>
            </a:xfrm>
            <a:prstGeom prst="rect">
              <a:avLst/>
            </a:prstGeom>
            <a:noFill/>
          </p:spPr>
          <p:txBody>
            <a:bodyPr wrap="square" rtlCol="0">
              <a:spAutoFit/>
            </a:bodyPr>
            <a:lstStyle/>
            <a:p>
              <a:pPr algn="ctr"/>
              <a:r>
                <a:rPr lang="en-GB" dirty="0">
                  <a:solidFill>
                    <a:schemeClr val="tx2"/>
                  </a:solidFill>
                </a:rPr>
                <a:t>False positives</a:t>
              </a:r>
            </a:p>
            <a:p>
              <a:pPr algn="ctr"/>
              <a:endParaRPr lang="en-GB" dirty="0">
                <a:solidFill>
                  <a:schemeClr val="tx2"/>
                </a:solidFill>
              </a:endParaRPr>
            </a:p>
            <a:p>
              <a:pPr algn="ctr"/>
              <a:r>
                <a:rPr lang="en-GB" b="1" dirty="0">
                  <a:solidFill>
                    <a:schemeClr val="tx2"/>
                  </a:solidFill>
                </a:rPr>
                <a:t>0</a:t>
              </a:r>
            </a:p>
          </p:txBody>
        </p:sp>
      </p:grpSp>
    </p:spTree>
    <p:extLst>
      <p:ext uri="{BB962C8B-B14F-4D97-AF65-F5344CB8AC3E}">
        <p14:creationId xmlns:p14="http://schemas.microsoft.com/office/powerpoint/2010/main" val="237704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61BE-9AB2-4B1F-BB37-62D3A5618CF1}"/>
              </a:ext>
            </a:extLst>
          </p:cNvPr>
          <p:cNvSpPr>
            <a:spLocks noGrp="1"/>
          </p:cNvSpPr>
          <p:nvPr>
            <p:ph type="title"/>
          </p:nvPr>
        </p:nvSpPr>
        <p:spPr>
          <a:xfrm>
            <a:off x="4428070" y="2470829"/>
            <a:ext cx="11460480" cy="548640"/>
          </a:xfrm>
        </p:spPr>
        <p:txBody>
          <a:bodyPr/>
          <a:lstStyle/>
          <a:p>
            <a:r>
              <a:rPr lang="en-GB" sz="4400" b="1" dirty="0"/>
              <a:t>Debriefing</a:t>
            </a:r>
          </a:p>
        </p:txBody>
      </p:sp>
    </p:spTree>
    <p:extLst>
      <p:ext uri="{BB962C8B-B14F-4D97-AF65-F5344CB8AC3E}">
        <p14:creationId xmlns:p14="http://schemas.microsoft.com/office/powerpoint/2010/main" val="401032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6BC5-BCBD-4BF7-B0D4-F9AC2E62E87F}"/>
              </a:ext>
            </a:extLst>
          </p:cNvPr>
          <p:cNvSpPr>
            <a:spLocks noGrp="1"/>
          </p:cNvSpPr>
          <p:nvPr>
            <p:ph type="title"/>
          </p:nvPr>
        </p:nvSpPr>
        <p:spPr/>
        <p:txBody>
          <a:bodyPr/>
          <a:lstStyle/>
          <a:p>
            <a:r>
              <a:rPr lang="en-GB" b="1" dirty="0"/>
              <a:t>What could we have done differently?</a:t>
            </a:r>
          </a:p>
        </p:txBody>
      </p:sp>
      <p:grpSp>
        <p:nvGrpSpPr>
          <p:cNvPr id="18" name="Group 17">
            <a:extLst>
              <a:ext uri="{FF2B5EF4-FFF2-40B4-BE49-F238E27FC236}">
                <a16:creationId xmlns:a16="http://schemas.microsoft.com/office/drawing/2014/main" id="{77FB465E-78CA-475C-BEA7-D96EE2241236}"/>
              </a:ext>
            </a:extLst>
          </p:cNvPr>
          <p:cNvGrpSpPr/>
          <p:nvPr/>
        </p:nvGrpSpPr>
        <p:grpSpPr>
          <a:xfrm>
            <a:off x="443881" y="1032544"/>
            <a:ext cx="10789423" cy="1754326"/>
            <a:chOff x="443881" y="1032544"/>
            <a:chExt cx="10789423" cy="1754326"/>
          </a:xfrm>
        </p:grpSpPr>
        <p:sp>
          <p:nvSpPr>
            <p:cNvPr id="12" name="TextBox 11">
              <a:extLst>
                <a:ext uri="{FF2B5EF4-FFF2-40B4-BE49-F238E27FC236}">
                  <a16:creationId xmlns:a16="http://schemas.microsoft.com/office/drawing/2014/main" id="{EA6015C5-F83C-4BD1-B01C-1A72CD35FA54}"/>
                </a:ext>
              </a:extLst>
            </p:cNvPr>
            <p:cNvSpPr txBox="1"/>
            <p:nvPr/>
          </p:nvSpPr>
          <p:spPr>
            <a:xfrm>
              <a:off x="9090734" y="1895199"/>
              <a:ext cx="2142570" cy="369332"/>
            </a:xfrm>
            <a:prstGeom prst="rect">
              <a:avLst/>
            </a:prstGeom>
            <a:noFill/>
          </p:spPr>
          <p:txBody>
            <a:bodyPr wrap="square" rtlCol="0">
              <a:spAutoFit/>
            </a:bodyPr>
            <a:lstStyle/>
            <a:p>
              <a:r>
                <a:rPr lang="en-GB" dirty="0">
                  <a:solidFill>
                    <a:schemeClr val="tx2"/>
                  </a:solidFill>
                </a:rPr>
                <a:t>Not ideal</a:t>
              </a:r>
            </a:p>
          </p:txBody>
        </p:sp>
        <p:grpSp>
          <p:nvGrpSpPr>
            <p:cNvPr id="17" name="Group 16">
              <a:extLst>
                <a:ext uri="{FF2B5EF4-FFF2-40B4-BE49-F238E27FC236}">
                  <a16:creationId xmlns:a16="http://schemas.microsoft.com/office/drawing/2014/main" id="{41B5FA41-5B07-4EBF-BED1-ABA8A7BA44C8}"/>
                </a:ext>
              </a:extLst>
            </p:cNvPr>
            <p:cNvGrpSpPr/>
            <p:nvPr/>
          </p:nvGrpSpPr>
          <p:grpSpPr>
            <a:xfrm>
              <a:off x="443881" y="1032544"/>
              <a:ext cx="10337915" cy="1754326"/>
              <a:chOff x="443881" y="1032544"/>
              <a:chExt cx="10337915" cy="1754326"/>
            </a:xfrm>
          </p:grpSpPr>
          <p:sp>
            <p:nvSpPr>
              <p:cNvPr id="7" name="TextBox 6">
                <a:extLst>
                  <a:ext uri="{FF2B5EF4-FFF2-40B4-BE49-F238E27FC236}">
                    <a16:creationId xmlns:a16="http://schemas.microsoft.com/office/drawing/2014/main" id="{0F5818FF-FAE6-479D-BFBC-637A94BABB9E}"/>
                  </a:ext>
                </a:extLst>
              </p:cNvPr>
              <p:cNvSpPr txBox="1"/>
              <p:nvPr/>
            </p:nvSpPr>
            <p:spPr>
              <a:xfrm>
                <a:off x="443881" y="1032544"/>
                <a:ext cx="9330434" cy="1754326"/>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With the data:</a:t>
                </a:r>
              </a:p>
              <a:p>
                <a:pPr marL="742950" lvl="1" indent="-285750">
                  <a:buFont typeface="Arial" panose="020B0604020202020204" pitchFamily="34" charset="0"/>
                  <a:buChar char="•"/>
                </a:pPr>
                <a:r>
                  <a:rPr lang="en-GB" dirty="0">
                    <a:solidFill>
                      <a:schemeClr val="tx2"/>
                    </a:solidFill>
                  </a:rPr>
                  <a:t>Chosen different features</a:t>
                </a:r>
              </a:p>
              <a:p>
                <a:pPr marL="742950" lvl="1" indent="-285750">
                  <a:buFont typeface="Arial" panose="020B0604020202020204" pitchFamily="34" charset="0"/>
                  <a:buChar char="•"/>
                </a:pPr>
                <a:r>
                  <a:rPr lang="en-GB" dirty="0">
                    <a:solidFill>
                      <a:schemeClr val="tx2"/>
                    </a:solidFill>
                  </a:rPr>
                  <a:t>Stratified against our target classes</a:t>
                </a:r>
              </a:p>
              <a:p>
                <a:pPr marL="742950" lvl="1" indent="-285750">
                  <a:buFont typeface="Arial" panose="020B0604020202020204" pitchFamily="34" charset="0"/>
                  <a:buChar char="•"/>
                </a:pPr>
                <a:r>
                  <a:rPr lang="en-GB" dirty="0">
                    <a:solidFill>
                      <a:schemeClr val="tx2"/>
                    </a:solidFill>
                  </a:rPr>
                  <a:t>Tried to collect more data</a:t>
                </a:r>
              </a:p>
              <a:p>
                <a:pPr marL="742950" lvl="1" indent="-285750">
                  <a:buFont typeface="Arial" panose="020B0604020202020204" pitchFamily="34" charset="0"/>
                  <a:buChar char="•"/>
                </a:pPr>
                <a:r>
                  <a:rPr lang="en-GB" dirty="0">
                    <a:solidFill>
                      <a:schemeClr val="tx2"/>
                    </a:solidFill>
                  </a:rPr>
                  <a:t>Used cross validation to improve model parameters</a:t>
                </a:r>
              </a:p>
              <a:p>
                <a:pPr marL="742950" lvl="1" indent="-285750">
                  <a:buFont typeface="Arial" panose="020B0604020202020204" pitchFamily="34" charset="0"/>
                  <a:buChar char="•"/>
                </a:pPr>
                <a:endParaRPr lang="en-GB" dirty="0">
                  <a:solidFill>
                    <a:schemeClr val="tx2"/>
                  </a:solidFill>
                </a:endParaRPr>
              </a:p>
            </p:txBody>
          </p:sp>
          <p:pic>
            <p:nvPicPr>
              <p:cNvPr id="11" name="Picture 10">
                <a:extLst>
                  <a:ext uri="{FF2B5EF4-FFF2-40B4-BE49-F238E27FC236}">
                    <a16:creationId xmlns:a16="http://schemas.microsoft.com/office/drawing/2014/main" id="{A3A76045-6D7D-4E14-9B17-B38109CC043D}"/>
                  </a:ext>
                </a:extLst>
              </p:cNvPr>
              <p:cNvPicPr>
                <a:picLocks noChangeAspect="1"/>
              </p:cNvPicPr>
              <p:nvPr/>
            </p:nvPicPr>
            <p:blipFill>
              <a:blip r:embed="rId2"/>
              <a:stretch>
                <a:fillRect/>
              </a:stretch>
            </p:blipFill>
            <p:spPr>
              <a:xfrm>
                <a:off x="8433602" y="1032544"/>
                <a:ext cx="2348194" cy="827889"/>
              </a:xfrm>
              <a:prstGeom prst="rect">
                <a:avLst/>
              </a:prstGeom>
              <a:ln>
                <a:solidFill>
                  <a:schemeClr val="accent4"/>
                </a:solidFill>
              </a:ln>
            </p:spPr>
          </p:pic>
          <p:cxnSp>
            <p:nvCxnSpPr>
              <p:cNvPr id="14" name="Straight Arrow Connector 13">
                <a:extLst>
                  <a:ext uri="{FF2B5EF4-FFF2-40B4-BE49-F238E27FC236}">
                    <a16:creationId xmlns:a16="http://schemas.microsoft.com/office/drawing/2014/main" id="{BD59AB4A-9118-4561-AAF0-8E7F38A9AB6A}"/>
                  </a:ext>
                </a:extLst>
              </p:cNvPr>
              <p:cNvCxnSpPr/>
              <p:nvPr/>
            </p:nvCxnSpPr>
            <p:spPr>
              <a:xfrm flipV="1">
                <a:off x="4891596" y="1571348"/>
                <a:ext cx="3284738" cy="22194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1102ED60-DFF9-4495-A003-AB227A5ACC58}"/>
              </a:ext>
            </a:extLst>
          </p:cNvPr>
          <p:cNvGrpSpPr/>
          <p:nvPr/>
        </p:nvGrpSpPr>
        <p:grpSpPr>
          <a:xfrm>
            <a:off x="383800" y="2658462"/>
            <a:ext cx="10281333" cy="3054621"/>
            <a:chOff x="383800" y="2658462"/>
            <a:chExt cx="10281333" cy="3054621"/>
          </a:xfrm>
        </p:grpSpPr>
        <p:pic>
          <p:nvPicPr>
            <p:cNvPr id="10" name="Picture 9">
              <a:extLst>
                <a:ext uri="{FF2B5EF4-FFF2-40B4-BE49-F238E27FC236}">
                  <a16:creationId xmlns:a16="http://schemas.microsoft.com/office/drawing/2014/main" id="{C1E6F2D1-AD6B-4ED5-B979-96598D7320C0}"/>
                </a:ext>
              </a:extLst>
            </p:cNvPr>
            <p:cNvPicPr>
              <a:picLocks noChangeAspect="1"/>
            </p:cNvPicPr>
            <p:nvPr/>
          </p:nvPicPr>
          <p:blipFill>
            <a:blip r:embed="rId3"/>
            <a:stretch>
              <a:fillRect/>
            </a:stretch>
          </p:blipFill>
          <p:spPr>
            <a:xfrm>
              <a:off x="1082983" y="3827133"/>
              <a:ext cx="9582150" cy="1885950"/>
            </a:xfrm>
            <a:prstGeom prst="rect">
              <a:avLst/>
            </a:prstGeom>
            <a:ln>
              <a:solidFill>
                <a:schemeClr val="accent4"/>
              </a:solidFill>
            </a:ln>
          </p:spPr>
        </p:pic>
        <p:sp>
          <p:nvSpPr>
            <p:cNvPr id="15" name="TextBox 14">
              <a:extLst>
                <a:ext uri="{FF2B5EF4-FFF2-40B4-BE49-F238E27FC236}">
                  <a16:creationId xmlns:a16="http://schemas.microsoft.com/office/drawing/2014/main" id="{CC9781A2-10FD-4F3F-90F3-F75734665549}"/>
                </a:ext>
              </a:extLst>
            </p:cNvPr>
            <p:cNvSpPr txBox="1"/>
            <p:nvPr/>
          </p:nvSpPr>
          <p:spPr>
            <a:xfrm>
              <a:off x="383800" y="2658462"/>
              <a:ext cx="9223899" cy="1200329"/>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Used a different technique:</a:t>
              </a:r>
            </a:p>
            <a:p>
              <a:pPr marL="742950" lvl="1" indent="-285750">
                <a:buFont typeface="Arial" panose="020B0604020202020204" pitchFamily="34" charset="0"/>
                <a:buChar char="•"/>
              </a:pPr>
              <a:r>
                <a:rPr lang="en-GB" dirty="0">
                  <a:solidFill>
                    <a:schemeClr val="tx2"/>
                  </a:solidFill>
                </a:rPr>
                <a:t>Random forest</a:t>
              </a:r>
            </a:p>
            <a:p>
              <a:pPr marL="742950" lvl="1" indent="-285750">
                <a:buFont typeface="Arial" panose="020B0604020202020204" pitchFamily="34" charset="0"/>
                <a:buChar char="•"/>
              </a:pPr>
              <a:r>
                <a:rPr lang="en-GB" dirty="0">
                  <a:solidFill>
                    <a:schemeClr val="tx2"/>
                  </a:solidFill>
                </a:rPr>
                <a:t>Another classification algorithm, e.g. support vector machine (SVM), neural networks</a:t>
              </a:r>
            </a:p>
            <a:p>
              <a:endParaRPr lang="en-GB" dirty="0"/>
            </a:p>
          </p:txBody>
        </p:sp>
      </p:grpSp>
    </p:spTree>
    <p:extLst>
      <p:ext uri="{BB962C8B-B14F-4D97-AF65-F5344CB8AC3E}">
        <p14:creationId xmlns:p14="http://schemas.microsoft.com/office/powerpoint/2010/main" val="132763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ED3075-3E62-408E-9AE5-14F0ACDBAEA3}"/>
              </a:ext>
            </a:extLst>
          </p:cNvPr>
          <p:cNvPicPr>
            <a:picLocks noChangeAspect="1"/>
          </p:cNvPicPr>
          <p:nvPr/>
        </p:nvPicPr>
        <p:blipFill>
          <a:blip r:embed="rId2"/>
          <a:stretch>
            <a:fillRect/>
          </a:stretch>
        </p:blipFill>
        <p:spPr>
          <a:xfrm>
            <a:off x="1633978" y="1096952"/>
            <a:ext cx="8297950" cy="4495980"/>
          </a:xfrm>
          <a:prstGeom prst="rect">
            <a:avLst/>
          </a:prstGeom>
        </p:spPr>
      </p:pic>
      <p:sp>
        <p:nvSpPr>
          <p:cNvPr id="6" name="Title 1">
            <a:extLst>
              <a:ext uri="{FF2B5EF4-FFF2-40B4-BE49-F238E27FC236}">
                <a16:creationId xmlns:a16="http://schemas.microsoft.com/office/drawing/2014/main" id="{84E06212-6661-4764-BDC0-AB96FEB3153F}"/>
              </a:ext>
            </a:extLst>
          </p:cNvPr>
          <p:cNvSpPr>
            <a:spLocks noGrp="1"/>
          </p:cNvSpPr>
          <p:nvPr>
            <p:ph type="title"/>
          </p:nvPr>
        </p:nvSpPr>
        <p:spPr/>
        <p:txBody>
          <a:bodyPr/>
          <a:lstStyle/>
          <a:p>
            <a:r>
              <a:rPr lang="en-GB" b="1" dirty="0"/>
              <a:t>How not to do it…</a:t>
            </a:r>
          </a:p>
        </p:txBody>
      </p:sp>
    </p:spTree>
    <p:extLst>
      <p:ext uri="{BB962C8B-B14F-4D97-AF65-F5344CB8AC3E}">
        <p14:creationId xmlns:p14="http://schemas.microsoft.com/office/powerpoint/2010/main" val="136560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5D20-F8D1-48C1-99D8-64B1BEC15AAC}"/>
              </a:ext>
            </a:extLst>
          </p:cNvPr>
          <p:cNvSpPr>
            <a:spLocks noGrp="1"/>
          </p:cNvSpPr>
          <p:nvPr>
            <p:ph type="title"/>
          </p:nvPr>
        </p:nvSpPr>
        <p:spPr/>
        <p:txBody>
          <a:bodyPr/>
          <a:lstStyle/>
          <a:p>
            <a:r>
              <a:rPr lang="en-GB" b="1" dirty="0"/>
              <a:t>How not to do it…</a:t>
            </a:r>
          </a:p>
        </p:txBody>
      </p:sp>
      <p:pic>
        <p:nvPicPr>
          <p:cNvPr id="13" name="Picture 12">
            <a:extLst>
              <a:ext uri="{FF2B5EF4-FFF2-40B4-BE49-F238E27FC236}">
                <a16:creationId xmlns:a16="http://schemas.microsoft.com/office/drawing/2014/main" id="{4AF29082-47D0-4551-86C2-D2B39FE2601B}"/>
              </a:ext>
            </a:extLst>
          </p:cNvPr>
          <p:cNvPicPr>
            <a:picLocks noChangeAspect="1"/>
          </p:cNvPicPr>
          <p:nvPr/>
        </p:nvPicPr>
        <p:blipFill>
          <a:blip r:embed="rId2"/>
          <a:stretch>
            <a:fillRect/>
          </a:stretch>
        </p:blipFill>
        <p:spPr>
          <a:xfrm>
            <a:off x="813173" y="1283384"/>
            <a:ext cx="7858125" cy="4257675"/>
          </a:xfrm>
          <a:prstGeom prst="rect">
            <a:avLst/>
          </a:prstGeom>
        </p:spPr>
      </p:pic>
      <p:sp>
        <p:nvSpPr>
          <p:cNvPr id="3" name="TextBox 2">
            <a:extLst>
              <a:ext uri="{FF2B5EF4-FFF2-40B4-BE49-F238E27FC236}">
                <a16:creationId xmlns:a16="http://schemas.microsoft.com/office/drawing/2014/main" id="{2FEAA0F3-13B4-48D8-8D22-A5A942362101}"/>
              </a:ext>
            </a:extLst>
          </p:cNvPr>
          <p:cNvSpPr txBox="1"/>
          <p:nvPr/>
        </p:nvSpPr>
        <p:spPr>
          <a:xfrm>
            <a:off x="3339520" y="628942"/>
            <a:ext cx="2013358" cy="646331"/>
          </a:xfrm>
          <a:prstGeom prst="rect">
            <a:avLst/>
          </a:prstGeom>
          <a:noFill/>
        </p:spPr>
        <p:txBody>
          <a:bodyPr wrap="square" rtlCol="0">
            <a:spAutoFit/>
          </a:bodyPr>
          <a:lstStyle/>
          <a:p>
            <a:r>
              <a:rPr lang="en-GB" dirty="0">
                <a:solidFill>
                  <a:schemeClr val="tx2"/>
                </a:solidFill>
              </a:rPr>
              <a:t>Didn’t look into encoding issues</a:t>
            </a:r>
          </a:p>
        </p:txBody>
      </p:sp>
      <p:sp>
        <p:nvSpPr>
          <p:cNvPr id="7" name="TextBox 6">
            <a:extLst>
              <a:ext uri="{FF2B5EF4-FFF2-40B4-BE49-F238E27FC236}">
                <a16:creationId xmlns:a16="http://schemas.microsoft.com/office/drawing/2014/main" id="{D0EE478A-BFDD-45FD-842B-17CF2F0C9CB5}"/>
              </a:ext>
            </a:extLst>
          </p:cNvPr>
          <p:cNvSpPr txBox="1"/>
          <p:nvPr/>
        </p:nvSpPr>
        <p:spPr>
          <a:xfrm>
            <a:off x="5942515" y="896184"/>
            <a:ext cx="5126714" cy="369332"/>
          </a:xfrm>
          <a:prstGeom prst="rect">
            <a:avLst/>
          </a:prstGeom>
          <a:noFill/>
        </p:spPr>
        <p:txBody>
          <a:bodyPr wrap="square" rtlCol="0">
            <a:spAutoFit/>
          </a:bodyPr>
          <a:lstStyle/>
          <a:p>
            <a:r>
              <a:rPr lang="en-GB" dirty="0">
                <a:solidFill>
                  <a:schemeClr val="tx2"/>
                </a:solidFill>
              </a:rPr>
              <a:t>Didn’t explore </a:t>
            </a:r>
            <a:r>
              <a:rPr lang="en-GB" dirty="0" err="1">
                <a:solidFill>
                  <a:schemeClr val="tx2"/>
                </a:solidFill>
              </a:rPr>
              <a:t>NaNs</a:t>
            </a:r>
            <a:r>
              <a:rPr lang="en-GB" dirty="0">
                <a:solidFill>
                  <a:schemeClr val="tx2"/>
                </a:solidFill>
              </a:rPr>
              <a:t>, threw away data</a:t>
            </a:r>
          </a:p>
        </p:txBody>
      </p:sp>
      <p:sp>
        <p:nvSpPr>
          <p:cNvPr id="8" name="TextBox 7">
            <a:extLst>
              <a:ext uri="{FF2B5EF4-FFF2-40B4-BE49-F238E27FC236}">
                <a16:creationId xmlns:a16="http://schemas.microsoft.com/office/drawing/2014/main" id="{5B425947-6568-460B-9B78-1663660F23CB}"/>
              </a:ext>
            </a:extLst>
          </p:cNvPr>
          <p:cNvSpPr txBox="1"/>
          <p:nvPr/>
        </p:nvSpPr>
        <p:spPr>
          <a:xfrm>
            <a:off x="-24987" y="4017299"/>
            <a:ext cx="1621671" cy="1200329"/>
          </a:xfrm>
          <a:prstGeom prst="rect">
            <a:avLst/>
          </a:prstGeom>
          <a:noFill/>
        </p:spPr>
        <p:txBody>
          <a:bodyPr wrap="square" rtlCol="0">
            <a:spAutoFit/>
          </a:bodyPr>
          <a:lstStyle/>
          <a:p>
            <a:r>
              <a:rPr lang="en-GB" dirty="0">
                <a:solidFill>
                  <a:schemeClr val="tx2"/>
                </a:solidFill>
              </a:rPr>
              <a:t>Inappropriate metric for classification task</a:t>
            </a:r>
          </a:p>
        </p:txBody>
      </p:sp>
      <p:sp>
        <p:nvSpPr>
          <p:cNvPr id="9" name="TextBox 8">
            <a:extLst>
              <a:ext uri="{FF2B5EF4-FFF2-40B4-BE49-F238E27FC236}">
                <a16:creationId xmlns:a16="http://schemas.microsoft.com/office/drawing/2014/main" id="{BA502B33-7307-4C1D-A8C9-E338AD4D3EAB}"/>
              </a:ext>
            </a:extLst>
          </p:cNvPr>
          <p:cNvSpPr txBox="1"/>
          <p:nvPr/>
        </p:nvSpPr>
        <p:spPr>
          <a:xfrm>
            <a:off x="8671298" y="4143413"/>
            <a:ext cx="2949291" cy="646331"/>
          </a:xfrm>
          <a:prstGeom prst="rect">
            <a:avLst/>
          </a:prstGeom>
          <a:noFill/>
        </p:spPr>
        <p:txBody>
          <a:bodyPr wrap="square" rtlCol="0">
            <a:spAutoFit/>
          </a:bodyPr>
          <a:lstStyle/>
          <a:p>
            <a:r>
              <a:rPr lang="en-GB" dirty="0">
                <a:solidFill>
                  <a:schemeClr val="tx2"/>
                </a:solidFill>
              </a:rPr>
              <a:t>Used a regressor to solve a classification problem</a:t>
            </a:r>
          </a:p>
        </p:txBody>
      </p:sp>
      <p:sp>
        <p:nvSpPr>
          <p:cNvPr id="10" name="TextBox 9">
            <a:extLst>
              <a:ext uri="{FF2B5EF4-FFF2-40B4-BE49-F238E27FC236}">
                <a16:creationId xmlns:a16="http://schemas.microsoft.com/office/drawing/2014/main" id="{7574E1FD-AF04-4157-A98A-1C4B9A9C2D49}"/>
              </a:ext>
            </a:extLst>
          </p:cNvPr>
          <p:cNvSpPr txBox="1"/>
          <p:nvPr/>
        </p:nvSpPr>
        <p:spPr>
          <a:xfrm>
            <a:off x="8778811" y="3691790"/>
            <a:ext cx="2949291" cy="369332"/>
          </a:xfrm>
          <a:prstGeom prst="rect">
            <a:avLst/>
          </a:prstGeom>
          <a:noFill/>
        </p:spPr>
        <p:txBody>
          <a:bodyPr wrap="square" rtlCol="0">
            <a:spAutoFit/>
          </a:bodyPr>
          <a:lstStyle/>
          <a:p>
            <a:r>
              <a:rPr lang="en-GB" dirty="0">
                <a:solidFill>
                  <a:schemeClr val="tx2"/>
                </a:solidFill>
              </a:rPr>
              <a:t>No train/validation/test split</a:t>
            </a:r>
          </a:p>
        </p:txBody>
      </p:sp>
      <p:sp>
        <p:nvSpPr>
          <p:cNvPr id="11" name="TextBox 10">
            <a:extLst>
              <a:ext uri="{FF2B5EF4-FFF2-40B4-BE49-F238E27FC236}">
                <a16:creationId xmlns:a16="http://schemas.microsoft.com/office/drawing/2014/main" id="{C8288169-178D-4D76-B5D4-45909C6AEFA5}"/>
              </a:ext>
            </a:extLst>
          </p:cNvPr>
          <p:cNvSpPr txBox="1"/>
          <p:nvPr/>
        </p:nvSpPr>
        <p:spPr>
          <a:xfrm>
            <a:off x="8803970" y="2044361"/>
            <a:ext cx="2949291" cy="1200329"/>
          </a:xfrm>
          <a:prstGeom prst="rect">
            <a:avLst/>
          </a:prstGeom>
          <a:noFill/>
        </p:spPr>
        <p:txBody>
          <a:bodyPr wrap="square" rtlCol="0">
            <a:spAutoFit/>
          </a:bodyPr>
          <a:lstStyle/>
          <a:p>
            <a:r>
              <a:rPr lang="en-GB" dirty="0">
                <a:solidFill>
                  <a:schemeClr val="tx2"/>
                </a:solidFill>
              </a:rPr>
              <a:t>Blindly encode ‘problem’ columns to categorical – didn’t read the linked answer, just copied the code</a:t>
            </a:r>
          </a:p>
        </p:txBody>
      </p:sp>
      <p:sp>
        <p:nvSpPr>
          <p:cNvPr id="14" name="TextBox 13">
            <a:extLst>
              <a:ext uri="{FF2B5EF4-FFF2-40B4-BE49-F238E27FC236}">
                <a16:creationId xmlns:a16="http://schemas.microsoft.com/office/drawing/2014/main" id="{3561800B-D40C-4515-A28A-B80DB6F10D1F}"/>
              </a:ext>
            </a:extLst>
          </p:cNvPr>
          <p:cNvSpPr txBox="1"/>
          <p:nvPr/>
        </p:nvSpPr>
        <p:spPr>
          <a:xfrm>
            <a:off x="8803970" y="4923144"/>
            <a:ext cx="2949291" cy="923330"/>
          </a:xfrm>
          <a:prstGeom prst="rect">
            <a:avLst/>
          </a:prstGeom>
          <a:noFill/>
        </p:spPr>
        <p:txBody>
          <a:bodyPr wrap="square" rtlCol="0">
            <a:spAutoFit/>
          </a:bodyPr>
          <a:lstStyle/>
          <a:p>
            <a:r>
              <a:rPr lang="en-GB" dirty="0">
                <a:solidFill>
                  <a:schemeClr val="tx2"/>
                </a:solidFill>
              </a:rPr>
              <a:t>No thought for model hyperparameters – bigger is better?</a:t>
            </a:r>
          </a:p>
        </p:txBody>
      </p:sp>
      <p:cxnSp>
        <p:nvCxnSpPr>
          <p:cNvPr id="6" name="Straight Arrow Connector 5">
            <a:extLst>
              <a:ext uri="{FF2B5EF4-FFF2-40B4-BE49-F238E27FC236}">
                <a16:creationId xmlns:a16="http://schemas.microsoft.com/office/drawing/2014/main" id="{F47721B8-C731-4D08-A986-1272ACD8BE4B}"/>
              </a:ext>
            </a:extLst>
          </p:cNvPr>
          <p:cNvCxnSpPr/>
          <p:nvPr/>
        </p:nvCxnSpPr>
        <p:spPr>
          <a:xfrm>
            <a:off x="3875714" y="1268397"/>
            <a:ext cx="2220286" cy="116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831D000-2A36-44E0-BCAE-7E9AADA1EEEC}"/>
              </a:ext>
            </a:extLst>
          </p:cNvPr>
          <p:cNvCxnSpPr>
            <a:cxnSpLocks/>
          </p:cNvCxnSpPr>
          <p:nvPr/>
        </p:nvCxnSpPr>
        <p:spPr>
          <a:xfrm>
            <a:off x="6935938" y="1275273"/>
            <a:ext cx="918655" cy="111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99CE35-866E-4579-8990-78E533193A7D}"/>
              </a:ext>
            </a:extLst>
          </p:cNvPr>
          <p:cNvCxnSpPr>
            <a:cxnSpLocks/>
          </p:cNvCxnSpPr>
          <p:nvPr/>
        </p:nvCxnSpPr>
        <p:spPr>
          <a:xfrm flipH="1">
            <a:off x="5752730" y="3090454"/>
            <a:ext cx="3026082" cy="454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C97302-3964-4C47-B4E7-0148FCF3E953}"/>
              </a:ext>
            </a:extLst>
          </p:cNvPr>
          <p:cNvCxnSpPr>
            <a:cxnSpLocks/>
            <a:stCxn id="10" idx="1"/>
          </p:cNvCxnSpPr>
          <p:nvPr/>
        </p:nvCxnSpPr>
        <p:spPr>
          <a:xfrm flipH="1" flipV="1">
            <a:off x="7292565" y="3814905"/>
            <a:ext cx="1486246" cy="61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0D9B28-B2CE-4F42-9DEF-9817289DD366}"/>
              </a:ext>
            </a:extLst>
          </p:cNvPr>
          <p:cNvCxnSpPr>
            <a:cxnSpLocks/>
            <a:stCxn id="9" idx="1"/>
          </p:cNvCxnSpPr>
          <p:nvPr/>
        </p:nvCxnSpPr>
        <p:spPr>
          <a:xfrm flipH="1">
            <a:off x="4003829" y="4466579"/>
            <a:ext cx="4667469" cy="2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43E96DD-86C3-4950-9B55-E98DBD545020}"/>
              </a:ext>
            </a:extLst>
          </p:cNvPr>
          <p:cNvCxnSpPr>
            <a:cxnSpLocks/>
            <a:stCxn id="14" idx="1"/>
          </p:cNvCxnSpPr>
          <p:nvPr/>
        </p:nvCxnSpPr>
        <p:spPr>
          <a:xfrm flipH="1" flipV="1">
            <a:off x="5352878" y="4488100"/>
            <a:ext cx="3451092" cy="896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BCF099F-B213-4A4B-B81A-2DACBF0CC778}"/>
              </a:ext>
            </a:extLst>
          </p:cNvPr>
          <p:cNvCxnSpPr>
            <a:cxnSpLocks/>
          </p:cNvCxnSpPr>
          <p:nvPr/>
        </p:nvCxnSpPr>
        <p:spPr>
          <a:xfrm>
            <a:off x="1266178" y="5013727"/>
            <a:ext cx="268448" cy="362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20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07B3FB-DEB5-4E84-AF3F-E96190526875}"/>
              </a:ext>
            </a:extLst>
          </p:cNvPr>
          <p:cNvSpPr>
            <a:spLocks noGrp="1"/>
          </p:cNvSpPr>
          <p:nvPr>
            <p:ph type="title"/>
          </p:nvPr>
        </p:nvSpPr>
        <p:spPr/>
        <p:txBody>
          <a:bodyPr/>
          <a:lstStyle/>
          <a:p>
            <a:r>
              <a:rPr lang="en-GB" b="1" dirty="0"/>
              <a:t>About INRIX</a:t>
            </a:r>
          </a:p>
        </p:txBody>
      </p:sp>
      <p:pic>
        <p:nvPicPr>
          <p:cNvPr id="10" name="Picture 2">
            <a:extLst>
              <a:ext uri="{FF2B5EF4-FFF2-40B4-BE49-F238E27FC236}">
                <a16:creationId xmlns:a16="http://schemas.microsoft.com/office/drawing/2014/main" id="{D7CAF7D5-8F38-43FE-85BA-29927916D7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6175" y="1060277"/>
            <a:ext cx="7920065" cy="4450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a:extLst>
              <a:ext uri="{FF2B5EF4-FFF2-40B4-BE49-F238E27FC236}">
                <a16:creationId xmlns:a16="http://schemas.microsoft.com/office/drawing/2014/main" id="{D5EE48AF-DE75-48DD-8DE9-80217736028C}"/>
              </a:ext>
            </a:extLst>
          </p:cNvPr>
          <p:cNvSpPr>
            <a:spLocks noGrp="1"/>
          </p:cNvSpPr>
          <p:nvPr>
            <p:ph idx="1"/>
          </p:nvPr>
        </p:nvSpPr>
        <p:spPr>
          <a:xfrm>
            <a:off x="294738" y="1291096"/>
            <a:ext cx="3362862" cy="5188101"/>
          </a:xfrm>
        </p:spPr>
        <p:txBody>
          <a:bodyPr/>
          <a:lstStyle/>
          <a:p>
            <a:r>
              <a:rPr lang="en-GB" dirty="0"/>
              <a:t>Based in </a:t>
            </a:r>
            <a:r>
              <a:rPr lang="en-GB" b="1" dirty="0"/>
              <a:t>Seattle</a:t>
            </a:r>
            <a:r>
              <a:rPr lang="en-GB" dirty="0"/>
              <a:t>, EU HQ in Manchester</a:t>
            </a:r>
          </a:p>
          <a:p>
            <a:endParaRPr lang="en-GB" dirty="0"/>
          </a:p>
          <a:p>
            <a:r>
              <a:rPr lang="en-GB" dirty="0"/>
              <a:t>Founded in 2005, spun out of Microsoft IP</a:t>
            </a:r>
          </a:p>
          <a:p>
            <a:endParaRPr lang="en-GB" dirty="0"/>
          </a:p>
          <a:p>
            <a:r>
              <a:rPr lang="en-GB" dirty="0"/>
              <a:t>Investment from Intel, Porsche IG, venture capital</a:t>
            </a:r>
          </a:p>
          <a:p>
            <a:endParaRPr lang="en-GB" dirty="0"/>
          </a:p>
          <a:p>
            <a:r>
              <a:rPr lang="en-GB" dirty="0"/>
              <a:t>Our mission is “</a:t>
            </a:r>
            <a:r>
              <a:rPr lang="en-GB" b="1" dirty="0"/>
              <a:t>to connect vehicles to cities and cities to vehicles</a:t>
            </a:r>
            <a:r>
              <a:rPr lang="en-GB" dirty="0"/>
              <a:t>”</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2818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3961-77DC-47DE-AD55-20FAAF4750AD}"/>
              </a:ext>
            </a:extLst>
          </p:cNvPr>
          <p:cNvSpPr>
            <a:spLocks noGrp="1"/>
          </p:cNvSpPr>
          <p:nvPr>
            <p:ph type="title"/>
          </p:nvPr>
        </p:nvSpPr>
        <p:spPr/>
        <p:txBody>
          <a:bodyPr/>
          <a:lstStyle/>
          <a:p>
            <a:r>
              <a:rPr lang="en-GB" b="1" dirty="0"/>
              <a:t>Machine learning workflow</a:t>
            </a:r>
          </a:p>
        </p:txBody>
      </p:sp>
      <p:sp>
        <p:nvSpPr>
          <p:cNvPr id="7" name="TextBox 6">
            <a:extLst>
              <a:ext uri="{FF2B5EF4-FFF2-40B4-BE49-F238E27FC236}">
                <a16:creationId xmlns:a16="http://schemas.microsoft.com/office/drawing/2014/main" id="{C073ADF5-DCD9-49EA-A066-177761CFF50C}"/>
              </a:ext>
            </a:extLst>
          </p:cNvPr>
          <p:cNvSpPr txBox="1"/>
          <p:nvPr/>
        </p:nvSpPr>
        <p:spPr>
          <a:xfrm>
            <a:off x="6606691" y="1781705"/>
            <a:ext cx="4323426" cy="923330"/>
          </a:xfrm>
          <a:prstGeom prst="rect">
            <a:avLst/>
          </a:prstGeom>
          <a:noFill/>
        </p:spPr>
        <p:txBody>
          <a:bodyPr wrap="square" rtlCol="0">
            <a:spAutoFit/>
          </a:bodyPr>
          <a:lstStyle/>
          <a:p>
            <a:r>
              <a:rPr lang="en-GB" sz="5400" b="1" dirty="0">
                <a:solidFill>
                  <a:schemeClr val="bg1"/>
                </a:solidFill>
              </a:rPr>
              <a:t>INCOMPLETE</a:t>
            </a:r>
          </a:p>
        </p:txBody>
      </p:sp>
      <p:grpSp>
        <p:nvGrpSpPr>
          <p:cNvPr id="10" name="Group 9">
            <a:extLst>
              <a:ext uri="{FF2B5EF4-FFF2-40B4-BE49-F238E27FC236}">
                <a16:creationId xmlns:a16="http://schemas.microsoft.com/office/drawing/2014/main" id="{C6A5971D-1402-41F3-BEAC-30463CF17AC5}"/>
              </a:ext>
            </a:extLst>
          </p:cNvPr>
          <p:cNvGrpSpPr/>
          <p:nvPr/>
        </p:nvGrpSpPr>
        <p:grpSpPr>
          <a:xfrm>
            <a:off x="1757778" y="1786196"/>
            <a:ext cx="2441359" cy="1837678"/>
            <a:chOff x="506026" y="1413647"/>
            <a:chExt cx="2441359" cy="1837678"/>
          </a:xfrm>
        </p:grpSpPr>
        <p:sp>
          <p:nvSpPr>
            <p:cNvPr id="8" name="Rectangle 7">
              <a:extLst>
                <a:ext uri="{FF2B5EF4-FFF2-40B4-BE49-F238E27FC236}">
                  <a16:creationId xmlns:a16="http://schemas.microsoft.com/office/drawing/2014/main" id="{3B6829ED-E4A9-4F0F-994C-8D26B11BEB5E}"/>
                </a:ext>
              </a:extLst>
            </p:cNvPr>
            <p:cNvSpPr/>
            <p:nvPr/>
          </p:nvSpPr>
          <p:spPr>
            <a:xfrm>
              <a:off x="506026" y="1413647"/>
              <a:ext cx="2441359" cy="183767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36215D0-2361-4DF1-9E2C-9A33D3AA7C2E}"/>
                </a:ext>
              </a:extLst>
            </p:cNvPr>
            <p:cNvSpPr txBox="1"/>
            <p:nvPr/>
          </p:nvSpPr>
          <p:spPr>
            <a:xfrm>
              <a:off x="905522" y="1855433"/>
              <a:ext cx="1642369" cy="830997"/>
            </a:xfrm>
            <a:prstGeom prst="rect">
              <a:avLst/>
            </a:prstGeom>
            <a:noFill/>
          </p:spPr>
          <p:txBody>
            <a:bodyPr wrap="square" rtlCol="0">
              <a:spAutoFit/>
            </a:bodyPr>
            <a:lstStyle/>
            <a:p>
              <a:pPr algn="ctr"/>
              <a:r>
                <a:rPr lang="en-GB" sz="2400" dirty="0">
                  <a:solidFill>
                    <a:schemeClr val="tx2"/>
                  </a:solidFill>
                </a:rPr>
                <a:t>Getting the data</a:t>
              </a:r>
            </a:p>
          </p:txBody>
        </p:sp>
      </p:grpSp>
      <p:grpSp>
        <p:nvGrpSpPr>
          <p:cNvPr id="12" name="Group 11">
            <a:extLst>
              <a:ext uri="{FF2B5EF4-FFF2-40B4-BE49-F238E27FC236}">
                <a16:creationId xmlns:a16="http://schemas.microsoft.com/office/drawing/2014/main" id="{32C17A16-2826-40B4-8A55-39697FE82C73}"/>
              </a:ext>
            </a:extLst>
          </p:cNvPr>
          <p:cNvGrpSpPr/>
          <p:nvPr/>
        </p:nvGrpSpPr>
        <p:grpSpPr>
          <a:xfrm>
            <a:off x="4742155" y="1786196"/>
            <a:ext cx="2441359" cy="1837678"/>
            <a:chOff x="506026" y="1413647"/>
            <a:chExt cx="2441359" cy="1837678"/>
          </a:xfrm>
        </p:grpSpPr>
        <p:sp>
          <p:nvSpPr>
            <p:cNvPr id="13" name="Rectangle 12">
              <a:extLst>
                <a:ext uri="{FF2B5EF4-FFF2-40B4-BE49-F238E27FC236}">
                  <a16:creationId xmlns:a16="http://schemas.microsoft.com/office/drawing/2014/main" id="{4E61C017-CE2A-4349-B2F1-B512391CADE8}"/>
                </a:ext>
              </a:extLst>
            </p:cNvPr>
            <p:cNvSpPr/>
            <p:nvPr/>
          </p:nvSpPr>
          <p:spPr>
            <a:xfrm>
              <a:off x="506026" y="1413647"/>
              <a:ext cx="2441359" cy="183767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EDC3D81-0AE4-400B-BD2F-48A2A0365245}"/>
                </a:ext>
              </a:extLst>
            </p:cNvPr>
            <p:cNvSpPr txBox="1"/>
            <p:nvPr/>
          </p:nvSpPr>
          <p:spPr>
            <a:xfrm>
              <a:off x="797510" y="1776399"/>
              <a:ext cx="1942730" cy="1200329"/>
            </a:xfrm>
            <a:prstGeom prst="rect">
              <a:avLst/>
            </a:prstGeom>
            <a:noFill/>
          </p:spPr>
          <p:txBody>
            <a:bodyPr wrap="square" rtlCol="0">
              <a:spAutoFit/>
            </a:bodyPr>
            <a:lstStyle/>
            <a:p>
              <a:pPr algn="ctr"/>
              <a:r>
                <a:rPr lang="en-GB" sz="2400" dirty="0">
                  <a:solidFill>
                    <a:schemeClr val="tx2"/>
                  </a:solidFill>
                </a:rPr>
                <a:t>Preparing the data for training</a:t>
              </a:r>
            </a:p>
          </p:txBody>
        </p:sp>
      </p:grpSp>
      <p:grpSp>
        <p:nvGrpSpPr>
          <p:cNvPr id="15" name="Group 14">
            <a:extLst>
              <a:ext uri="{FF2B5EF4-FFF2-40B4-BE49-F238E27FC236}">
                <a16:creationId xmlns:a16="http://schemas.microsoft.com/office/drawing/2014/main" id="{7C4911DA-AD8A-42A6-8B1F-18403BAAD928}"/>
              </a:ext>
            </a:extLst>
          </p:cNvPr>
          <p:cNvGrpSpPr/>
          <p:nvPr/>
        </p:nvGrpSpPr>
        <p:grpSpPr>
          <a:xfrm>
            <a:off x="7726532" y="1786196"/>
            <a:ext cx="2441359" cy="1837678"/>
            <a:chOff x="506026" y="1413647"/>
            <a:chExt cx="2441359" cy="1837678"/>
          </a:xfrm>
        </p:grpSpPr>
        <p:sp>
          <p:nvSpPr>
            <p:cNvPr id="16" name="Rectangle 15">
              <a:extLst>
                <a:ext uri="{FF2B5EF4-FFF2-40B4-BE49-F238E27FC236}">
                  <a16:creationId xmlns:a16="http://schemas.microsoft.com/office/drawing/2014/main" id="{26C3BF36-094F-4FCC-80C1-1C7F3CE6B7DB}"/>
                </a:ext>
              </a:extLst>
            </p:cNvPr>
            <p:cNvSpPr/>
            <p:nvPr/>
          </p:nvSpPr>
          <p:spPr>
            <a:xfrm>
              <a:off x="506026" y="1413647"/>
              <a:ext cx="2441359" cy="183767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2A4E614-D4F5-4BCB-9BD5-5591FD910C90}"/>
                </a:ext>
              </a:extLst>
            </p:cNvPr>
            <p:cNvSpPr txBox="1"/>
            <p:nvPr/>
          </p:nvSpPr>
          <p:spPr>
            <a:xfrm>
              <a:off x="846551" y="1740024"/>
              <a:ext cx="1808085" cy="1200329"/>
            </a:xfrm>
            <a:prstGeom prst="rect">
              <a:avLst/>
            </a:prstGeom>
            <a:noFill/>
          </p:spPr>
          <p:txBody>
            <a:bodyPr wrap="square" rtlCol="0">
              <a:spAutoFit/>
            </a:bodyPr>
            <a:lstStyle/>
            <a:p>
              <a:pPr algn="ctr"/>
              <a:r>
                <a:rPr lang="en-GB" sz="2400" dirty="0">
                  <a:solidFill>
                    <a:schemeClr val="tx2"/>
                  </a:solidFill>
                </a:rPr>
                <a:t>Training and evaluating a model</a:t>
              </a:r>
            </a:p>
          </p:txBody>
        </p:sp>
      </p:grpSp>
      <p:cxnSp>
        <p:nvCxnSpPr>
          <p:cNvPr id="19" name="Straight Arrow Connector 18">
            <a:extLst>
              <a:ext uri="{FF2B5EF4-FFF2-40B4-BE49-F238E27FC236}">
                <a16:creationId xmlns:a16="http://schemas.microsoft.com/office/drawing/2014/main" id="{1FD6F3E7-4350-4F2D-95B0-B81F285D4575}"/>
              </a:ext>
            </a:extLst>
          </p:cNvPr>
          <p:cNvCxnSpPr>
            <a:stCxn id="8" idx="3"/>
            <a:endCxn id="13" idx="1"/>
          </p:cNvCxnSpPr>
          <p:nvPr/>
        </p:nvCxnSpPr>
        <p:spPr>
          <a:xfrm>
            <a:off x="4199137" y="2705035"/>
            <a:ext cx="543018"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AEAD31-CCDA-4BB0-8860-1C411041EBAE}"/>
              </a:ext>
            </a:extLst>
          </p:cNvPr>
          <p:cNvCxnSpPr/>
          <p:nvPr/>
        </p:nvCxnSpPr>
        <p:spPr>
          <a:xfrm>
            <a:off x="7183514" y="2712738"/>
            <a:ext cx="543018"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7B9388F8-707E-437C-9685-DFBAD360432C}"/>
              </a:ext>
            </a:extLst>
          </p:cNvPr>
          <p:cNvCxnSpPr>
            <a:stCxn id="16" idx="0"/>
            <a:endCxn id="8" idx="0"/>
          </p:cNvCxnSpPr>
          <p:nvPr/>
        </p:nvCxnSpPr>
        <p:spPr>
          <a:xfrm rot="16200000" flipV="1">
            <a:off x="5962835" y="-1198181"/>
            <a:ext cx="12700" cy="5968754"/>
          </a:xfrm>
          <a:prstGeom prst="curvedConnector3">
            <a:avLst>
              <a:gd name="adj1" fmla="val 3547567"/>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631FA1C-746A-42F7-B1AD-84A920D3CA5B}"/>
              </a:ext>
            </a:extLst>
          </p:cNvPr>
          <p:cNvSpPr txBox="1"/>
          <p:nvPr/>
        </p:nvSpPr>
        <p:spPr>
          <a:xfrm>
            <a:off x="4853125" y="942626"/>
            <a:ext cx="2219417" cy="369332"/>
          </a:xfrm>
          <a:prstGeom prst="rect">
            <a:avLst/>
          </a:prstGeom>
          <a:noFill/>
        </p:spPr>
        <p:txBody>
          <a:bodyPr wrap="square" rtlCol="0">
            <a:spAutoFit/>
          </a:bodyPr>
          <a:lstStyle/>
          <a:p>
            <a:r>
              <a:rPr lang="en-GB" dirty="0">
                <a:solidFill>
                  <a:schemeClr val="tx2"/>
                </a:solidFill>
              </a:rPr>
              <a:t>Improve the model</a:t>
            </a:r>
          </a:p>
        </p:txBody>
      </p:sp>
      <p:sp>
        <p:nvSpPr>
          <p:cNvPr id="26" name="Right Brace 25">
            <a:extLst>
              <a:ext uri="{FF2B5EF4-FFF2-40B4-BE49-F238E27FC236}">
                <a16:creationId xmlns:a16="http://schemas.microsoft.com/office/drawing/2014/main" id="{9466722B-D670-4B92-80F1-3D17326C1705}"/>
              </a:ext>
            </a:extLst>
          </p:cNvPr>
          <p:cNvSpPr/>
          <p:nvPr/>
        </p:nvSpPr>
        <p:spPr>
          <a:xfrm rot="5400000">
            <a:off x="4146611" y="1437444"/>
            <a:ext cx="648070" cy="5425736"/>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ight Brace 26">
            <a:extLst>
              <a:ext uri="{FF2B5EF4-FFF2-40B4-BE49-F238E27FC236}">
                <a16:creationId xmlns:a16="http://schemas.microsoft.com/office/drawing/2014/main" id="{B13C3EB4-C40C-49D4-B98F-D97810A909EA}"/>
              </a:ext>
            </a:extLst>
          </p:cNvPr>
          <p:cNvSpPr/>
          <p:nvPr/>
        </p:nvSpPr>
        <p:spPr>
          <a:xfrm rot="5400000">
            <a:off x="8623175" y="2954672"/>
            <a:ext cx="648070" cy="2451942"/>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TextBox 27">
            <a:extLst>
              <a:ext uri="{FF2B5EF4-FFF2-40B4-BE49-F238E27FC236}">
                <a16:creationId xmlns:a16="http://schemas.microsoft.com/office/drawing/2014/main" id="{F0B3F0F9-D894-4114-9F93-0E6007EFCD22}"/>
              </a:ext>
            </a:extLst>
          </p:cNvPr>
          <p:cNvSpPr txBox="1"/>
          <p:nvPr/>
        </p:nvSpPr>
        <p:spPr>
          <a:xfrm>
            <a:off x="7644105" y="4420936"/>
            <a:ext cx="2653991" cy="923330"/>
          </a:xfrm>
          <a:prstGeom prst="rect">
            <a:avLst/>
          </a:prstGeom>
          <a:noFill/>
        </p:spPr>
        <p:txBody>
          <a:bodyPr wrap="square" rtlCol="0">
            <a:spAutoFit/>
          </a:bodyPr>
          <a:lstStyle/>
          <a:p>
            <a:pPr algn="ctr"/>
            <a:r>
              <a:rPr lang="en-GB" dirty="0">
                <a:solidFill>
                  <a:schemeClr val="tx2"/>
                </a:solidFill>
              </a:rPr>
              <a:t>Quick and mostly handled by packages and frameworks</a:t>
            </a:r>
          </a:p>
        </p:txBody>
      </p:sp>
      <p:sp>
        <p:nvSpPr>
          <p:cNvPr id="29" name="TextBox 28">
            <a:extLst>
              <a:ext uri="{FF2B5EF4-FFF2-40B4-BE49-F238E27FC236}">
                <a16:creationId xmlns:a16="http://schemas.microsoft.com/office/drawing/2014/main" id="{DFFEAFD4-F6E2-4754-976A-714645619269}"/>
              </a:ext>
            </a:extLst>
          </p:cNvPr>
          <p:cNvSpPr txBox="1"/>
          <p:nvPr/>
        </p:nvSpPr>
        <p:spPr>
          <a:xfrm>
            <a:off x="2042234" y="4474347"/>
            <a:ext cx="4856824" cy="1200329"/>
          </a:xfrm>
          <a:prstGeom prst="rect">
            <a:avLst/>
          </a:prstGeom>
          <a:noFill/>
        </p:spPr>
        <p:txBody>
          <a:bodyPr wrap="square" rtlCol="0">
            <a:spAutoFit/>
          </a:bodyPr>
          <a:lstStyle/>
          <a:p>
            <a:pPr algn="ctr"/>
            <a:r>
              <a:rPr lang="en-GB" dirty="0">
                <a:solidFill>
                  <a:schemeClr val="tx2"/>
                </a:solidFill>
              </a:rPr>
              <a:t>Slow, often very manual, requires consideration, planning, domain knowledge &amp; research, etc.</a:t>
            </a:r>
          </a:p>
          <a:p>
            <a:pPr algn="ctr"/>
            <a:endParaRPr lang="en-GB" dirty="0">
              <a:solidFill>
                <a:schemeClr val="tx2"/>
              </a:solidFill>
            </a:endParaRPr>
          </a:p>
          <a:p>
            <a:pPr algn="ctr"/>
            <a:r>
              <a:rPr lang="en-GB" b="1" dirty="0">
                <a:solidFill>
                  <a:schemeClr val="tx2"/>
                </a:solidFill>
              </a:rPr>
              <a:t>This is 90% of data science/ML</a:t>
            </a:r>
          </a:p>
        </p:txBody>
      </p:sp>
    </p:spTree>
    <p:extLst>
      <p:ext uri="{BB962C8B-B14F-4D97-AF65-F5344CB8AC3E}">
        <p14:creationId xmlns:p14="http://schemas.microsoft.com/office/powerpoint/2010/main" val="127705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animBg="1"/>
      <p:bldP spid="28"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11F6-BC90-46D7-B338-FBBEFA7C7CF1}"/>
              </a:ext>
            </a:extLst>
          </p:cNvPr>
          <p:cNvSpPr>
            <a:spLocks noGrp="1"/>
          </p:cNvSpPr>
          <p:nvPr>
            <p:ph type="title"/>
          </p:nvPr>
        </p:nvSpPr>
        <p:spPr/>
        <p:txBody>
          <a:bodyPr/>
          <a:lstStyle/>
          <a:p>
            <a:r>
              <a:rPr lang="en-GB" b="1" dirty="0"/>
              <a:t>Resources</a:t>
            </a:r>
          </a:p>
        </p:txBody>
      </p:sp>
      <p:grpSp>
        <p:nvGrpSpPr>
          <p:cNvPr id="17" name="Group 16">
            <a:extLst>
              <a:ext uri="{FF2B5EF4-FFF2-40B4-BE49-F238E27FC236}">
                <a16:creationId xmlns:a16="http://schemas.microsoft.com/office/drawing/2014/main" id="{290519F0-0A9D-4DFB-BB2C-41EEA8E3EF6F}"/>
              </a:ext>
            </a:extLst>
          </p:cNvPr>
          <p:cNvGrpSpPr/>
          <p:nvPr/>
        </p:nvGrpSpPr>
        <p:grpSpPr>
          <a:xfrm>
            <a:off x="2574611" y="88777"/>
            <a:ext cx="2512387" cy="2274853"/>
            <a:chOff x="9163225" y="2679110"/>
            <a:chExt cx="2512387" cy="2274853"/>
          </a:xfrm>
        </p:grpSpPr>
        <p:pic>
          <p:nvPicPr>
            <p:cNvPr id="1030" name="Picture 6" descr="Manchester Data">
              <a:extLst>
                <a:ext uri="{FF2B5EF4-FFF2-40B4-BE49-F238E27FC236}">
                  <a16:creationId xmlns:a16="http://schemas.microsoft.com/office/drawing/2014/main" id="{574E39DE-629E-4937-B6A4-C9EFA330C7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287"/>
            <a:stretch/>
          </p:blipFill>
          <p:spPr bwMode="auto">
            <a:xfrm>
              <a:off x="9163225" y="2679110"/>
              <a:ext cx="2356121" cy="20901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A3177B-3AEF-43EF-9405-AE740473007D}"/>
                </a:ext>
              </a:extLst>
            </p:cNvPr>
            <p:cNvSpPr txBox="1"/>
            <p:nvPr/>
          </p:nvSpPr>
          <p:spPr>
            <a:xfrm>
              <a:off x="9319491" y="4584631"/>
              <a:ext cx="2356121" cy="369332"/>
            </a:xfrm>
            <a:prstGeom prst="rect">
              <a:avLst/>
            </a:prstGeom>
            <a:noFill/>
          </p:spPr>
          <p:txBody>
            <a:bodyPr wrap="square" rtlCol="0">
              <a:spAutoFit/>
            </a:bodyPr>
            <a:lstStyle/>
            <a:p>
              <a:r>
                <a:rPr lang="en-GB" dirty="0">
                  <a:solidFill>
                    <a:schemeClr val="tx2"/>
                  </a:solidFill>
                </a:rPr>
                <a:t>@</a:t>
              </a:r>
              <a:r>
                <a:rPr lang="en-GB" dirty="0" err="1">
                  <a:solidFill>
                    <a:schemeClr val="tx2"/>
                  </a:solidFill>
                </a:rPr>
                <a:t>manchester_data</a:t>
              </a:r>
              <a:endParaRPr lang="en-GB" dirty="0">
                <a:solidFill>
                  <a:schemeClr val="tx2"/>
                </a:solidFill>
              </a:endParaRPr>
            </a:p>
          </p:txBody>
        </p:sp>
      </p:grpSp>
      <p:grpSp>
        <p:nvGrpSpPr>
          <p:cNvPr id="16" name="Group 15">
            <a:extLst>
              <a:ext uri="{FF2B5EF4-FFF2-40B4-BE49-F238E27FC236}">
                <a16:creationId xmlns:a16="http://schemas.microsoft.com/office/drawing/2014/main" id="{23791EC4-A548-444A-AE7B-9A5AD4DB3ABE}"/>
              </a:ext>
            </a:extLst>
          </p:cNvPr>
          <p:cNvGrpSpPr/>
          <p:nvPr/>
        </p:nvGrpSpPr>
        <p:grpSpPr>
          <a:xfrm>
            <a:off x="5141888" y="236417"/>
            <a:ext cx="3920259" cy="1280192"/>
            <a:chOff x="7755353" y="607132"/>
            <a:chExt cx="3920259" cy="1280192"/>
          </a:xfrm>
        </p:grpSpPr>
        <p:pic>
          <p:nvPicPr>
            <p:cNvPr id="1028" name="Picture 4" descr="https://pbs.twimg.com/media/DLYm4AFXcAYvZFo.png:large">
              <a:extLst>
                <a:ext uri="{FF2B5EF4-FFF2-40B4-BE49-F238E27FC236}">
                  <a16:creationId xmlns:a16="http://schemas.microsoft.com/office/drawing/2014/main" id="{20116DB2-4F75-477D-90CA-5D90A3090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353" y="607132"/>
              <a:ext cx="3920259" cy="9116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19013E3-E675-47AA-AB0E-41BC3CC2F7FD}"/>
                </a:ext>
              </a:extLst>
            </p:cNvPr>
            <p:cNvSpPr txBox="1"/>
            <p:nvPr/>
          </p:nvSpPr>
          <p:spPr>
            <a:xfrm>
              <a:off x="9028546" y="1517992"/>
              <a:ext cx="2356121" cy="369332"/>
            </a:xfrm>
            <a:prstGeom prst="rect">
              <a:avLst/>
            </a:prstGeom>
            <a:noFill/>
          </p:spPr>
          <p:txBody>
            <a:bodyPr wrap="square" rtlCol="0">
              <a:spAutoFit/>
            </a:bodyPr>
            <a:lstStyle/>
            <a:p>
              <a:r>
                <a:rPr lang="en-GB" dirty="0">
                  <a:solidFill>
                    <a:schemeClr val="tx2"/>
                  </a:solidFill>
                </a:rPr>
                <a:t>@</a:t>
              </a:r>
              <a:r>
                <a:rPr lang="en-GB" dirty="0" err="1">
                  <a:solidFill>
                    <a:schemeClr val="tx2"/>
                  </a:solidFill>
                </a:rPr>
                <a:t>Manc_ML</a:t>
              </a:r>
              <a:endParaRPr lang="en-GB" dirty="0">
                <a:solidFill>
                  <a:schemeClr val="tx2"/>
                </a:solidFill>
              </a:endParaRPr>
            </a:p>
          </p:txBody>
        </p:sp>
      </p:grpSp>
      <p:grpSp>
        <p:nvGrpSpPr>
          <p:cNvPr id="9" name="Group 8">
            <a:extLst>
              <a:ext uri="{FF2B5EF4-FFF2-40B4-BE49-F238E27FC236}">
                <a16:creationId xmlns:a16="http://schemas.microsoft.com/office/drawing/2014/main" id="{9DC2816C-3916-4ED9-A838-0B929841F2C5}"/>
              </a:ext>
            </a:extLst>
          </p:cNvPr>
          <p:cNvGrpSpPr/>
          <p:nvPr/>
        </p:nvGrpSpPr>
        <p:grpSpPr>
          <a:xfrm>
            <a:off x="8962458" y="2157294"/>
            <a:ext cx="2942231" cy="892865"/>
            <a:chOff x="1372535" y="3699651"/>
            <a:chExt cx="3599440" cy="983622"/>
          </a:xfrm>
        </p:grpSpPr>
        <p:pic>
          <p:nvPicPr>
            <p:cNvPr id="1034" name="Picture 10" descr="Image result for datakind logo">
              <a:extLst>
                <a:ext uri="{FF2B5EF4-FFF2-40B4-BE49-F238E27FC236}">
                  <a16:creationId xmlns:a16="http://schemas.microsoft.com/office/drawing/2014/main" id="{806529E8-9EB8-4801-8CB6-EAA5872F56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535" y="3699651"/>
              <a:ext cx="3599440" cy="58959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792F96A-227C-438B-A66D-7435C93E40B2}"/>
                </a:ext>
              </a:extLst>
            </p:cNvPr>
            <p:cNvSpPr txBox="1"/>
            <p:nvPr/>
          </p:nvSpPr>
          <p:spPr>
            <a:xfrm>
              <a:off x="2176588" y="4313941"/>
              <a:ext cx="2356121" cy="369332"/>
            </a:xfrm>
            <a:prstGeom prst="rect">
              <a:avLst/>
            </a:prstGeom>
            <a:noFill/>
          </p:spPr>
          <p:txBody>
            <a:bodyPr wrap="square" rtlCol="0">
              <a:spAutoFit/>
            </a:bodyPr>
            <a:lstStyle/>
            <a:p>
              <a:r>
                <a:rPr lang="en-GB" dirty="0">
                  <a:solidFill>
                    <a:schemeClr val="tx2"/>
                  </a:solidFill>
                </a:rPr>
                <a:t>www.datakind.org</a:t>
              </a:r>
            </a:p>
          </p:txBody>
        </p:sp>
      </p:grpSp>
      <p:grpSp>
        <p:nvGrpSpPr>
          <p:cNvPr id="7" name="Group 6">
            <a:extLst>
              <a:ext uri="{FF2B5EF4-FFF2-40B4-BE49-F238E27FC236}">
                <a16:creationId xmlns:a16="http://schemas.microsoft.com/office/drawing/2014/main" id="{A7860397-A588-492D-9E1B-BBED85B42149}"/>
              </a:ext>
            </a:extLst>
          </p:cNvPr>
          <p:cNvGrpSpPr/>
          <p:nvPr/>
        </p:nvGrpSpPr>
        <p:grpSpPr>
          <a:xfrm>
            <a:off x="8526668" y="4597489"/>
            <a:ext cx="3407773" cy="1144757"/>
            <a:chOff x="4649514" y="1944486"/>
            <a:chExt cx="3629891" cy="1330879"/>
          </a:xfrm>
        </p:grpSpPr>
        <p:pic>
          <p:nvPicPr>
            <p:cNvPr id="1032" name="Picture 8" descr="Image result for quora logo">
              <a:extLst>
                <a:ext uri="{FF2B5EF4-FFF2-40B4-BE49-F238E27FC236}">
                  <a16:creationId xmlns:a16="http://schemas.microsoft.com/office/drawing/2014/main" id="{4D047238-8897-40DA-B6A4-CCFD38F978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514" y="1944486"/>
              <a:ext cx="3629891" cy="101098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3121AA3-EB62-4151-AC5B-E0247AD131EF}"/>
                </a:ext>
              </a:extLst>
            </p:cNvPr>
            <p:cNvSpPr txBox="1"/>
            <p:nvPr/>
          </p:nvSpPr>
          <p:spPr>
            <a:xfrm>
              <a:off x="5625322" y="2906033"/>
              <a:ext cx="2356121" cy="369332"/>
            </a:xfrm>
            <a:prstGeom prst="rect">
              <a:avLst/>
            </a:prstGeom>
            <a:noFill/>
          </p:spPr>
          <p:txBody>
            <a:bodyPr wrap="square" rtlCol="0">
              <a:spAutoFit/>
            </a:bodyPr>
            <a:lstStyle/>
            <a:p>
              <a:r>
                <a:rPr lang="en-GB" dirty="0">
                  <a:solidFill>
                    <a:schemeClr val="tx2"/>
                  </a:solidFill>
                </a:rPr>
                <a:t>www.quora.com</a:t>
              </a:r>
            </a:p>
          </p:txBody>
        </p:sp>
      </p:grpSp>
      <p:grpSp>
        <p:nvGrpSpPr>
          <p:cNvPr id="11" name="Group 10">
            <a:extLst>
              <a:ext uri="{FF2B5EF4-FFF2-40B4-BE49-F238E27FC236}">
                <a16:creationId xmlns:a16="http://schemas.microsoft.com/office/drawing/2014/main" id="{3EEF7859-55C3-4ECD-AE3A-AB9C0C47CFFD}"/>
              </a:ext>
            </a:extLst>
          </p:cNvPr>
          <p:cNvGrpSpPr/>
          <p:nvPr/>
        </p:nvGrpSpPr>
        <p:grpSpPr>
          <a:xfrm>
            <a:off x="5799416" y="1735348"/>
            <a:ext cx="2879734" cy="1506712"/>
            <a:chOff x="3160848" y="153179"/>
            <a:chExt cx="2879734" cy="1506712"/>
          </a:xfrm>
        </p:grpSpPr>
        <p:pic>
          <p:nvPicPr>
            <p:cNvPr id="1026" name="Picture 2" descr="Image result for kaggle logo">
              <a:extLst>
                <a:ext uri="{FF2B5EF4-FFF2-40B4-BE49-F238E27FC236}">
                  <a16:creationId xmlns:a16="http://schemas.microsoft.com/office/drawing/2014/main" id="{0145D477-F124-4D9F-ABFC-1575C22F93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0848" y="153179"/>
              <a:ext cx="2879734" cy="13089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CFDB296-9DCA-4E6E-8CFB-9766B517FBF2}"/>
                </a:ext>
              </a:extLst>
            </p:cNvPr>
            <p:cNvSpPr txBox="1"/>
            <p:nvPr/>
          </p:nvSpPr>
          <p:spPr>
            <a:xfrm>
              <a:off x="3584575" y="1290559"/>
              <a:ext cx="2356121" cy="369332"/>
            </a:xfrm>
            <a:prstGeom prst="rect">
              <a:avLst/>
            </a:prstGeom>
            <a:noFill/>
          </p:spPr>
          <p:txBody>
            <a:bodyPr wrap="square" rtlCol="0">
              <a:spAutoFit/>
            </a:bodyPr>
            <a:lstStyle/>
            <a:p>
              <a:r>
                <a:rPr lang="en-GB" dirty="0">
                  <a:solidFill>
                    <a:schemeClr val="tx2"/>
                  </a:solidFill>
                </a:rPr>
                <a:t>www.kaggle.com</a:t>
              </a:r>
            </a:p>
          </p:txBody>
        </p:sp>
      </p:grpSp>
      <p:grpSp>
        <p:nvGrpSpPr>
          <p:cNvPr id="20" name="Group 19">
            <a:extLst>
              <a:ext uri="{FF2B5EF4-FFF2-40B4-BE49-F238E27FC236}">
                <a16:creationId xmlns:a16="http://schemas.microsoft.com/office/drawing/2014/main" id="{71A15D45-C088-40A7-8AE4-979498AB6C95}"/>
              </a:ext>
            </a:extLst>
          </p:cNvPr>
          <p:cNvGrpSpPr/>
          <p:nvPr/>
        </p:nvGrpSpPr>
        <p:grpSpPr>
          <a:xfrm>
            <a:off x="7284147" y="3338758"/>
            <a:ext cx="3556000" cy="1027106"/>
            <a:chOff x="4988436" y="4430522"/>
            <a:chExt cx="3556000" cy="1027106"/>
          </a:xfrm>
        </p:grpSpPr>
        <p:pic>
          <p:nvPicPr>
            <p:cNvPr id="1036" name="Picture 12" descr="Image result for coursera">
              <a:extLst>
                <a:ext uri="{FF2B5EF4-FFF2-40B4-BE49-F238E27FC236}">
                  <a16:creationId xmlns:a16="http://schemas.microsoft.com/office/drawing/2014/main" id="{91CECF4C-4AFF-43EF-B294-01B56CD007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8436" y="4430522"/>
              <a:ext cx="3556000" cy="71351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9FC4B63-AA84-425B-8666-4728E0CD9203}"/>
                </a:ext>
              </a:extLst>
            </p:cNvPr>
            <p:cNvSpPr txBox="1"/>
            <p:nvPr/>
          </p:nvSpPr>
          <p:spPr>
            <a:xfrm>
              <a:off x="5832446" y="5088296"/>
              <a:ext cx="2356121" cy="369332"/>
            </a:xfrm>
            <a:prstGeom prst="rect">
              <a:avLst/>
            </a:prstGeom>
            <a:noFill/>
          </p:spPr>
          <p:txBody>
            <a:bodyPr wrap="square" rtlCol="0">
              <a:spAutoFit/>
            </a:bodyPr>
            <a:lstStyle/>
            <a:p>
              <a:r>
                <a:rPr lang="en-GB" dirty="0">
                  <a:solidFill>
                    <a:schemeClr val="tx2"/>
                  </a:solidFill>
                </a:rPr>
                <a:t>www.coursera.org</a:t>
              </a:r>
            </a:p>
          </p:txBody>
        </p:sp>
      </p:grpSp>
      <p:grpSp>
        <p:nvGrpSpPr>
          <p:cNvPr id="10" name="Group 9">
            <a:extLst>
              <a:ext uri="{FF2B5EF4-FFF2-40B4-BE49-F238E27FC236}">
                <a16:creationId xmlns:a16="http://schemas.microsoft.com/office/drawing/2014/main" id="{0BDEC70A-2A21-4C5C-8F3A-FB4519A49181}"/>
              </a:ext>
            </a:extLst>
          </p:cNvPr>
          <p:cNvGrpSpPr/>
          <p:nvPr/>
        </p:nvGrpSpPr>
        <p:grpSpPr>
          <a:xfrm>
            <a:off x="4777621" y="4709991"/>
            <a:ext cx="3172168" cy="1067534"/>
            <a:chOff x="593869" y="2107077"/>
            <a:chExt cx="3172168" cy="1067534"/>
          </a:xfrm>
        </p:grpSpPr>
        <p:pic>
          <p:nvPicPr>
            <p:cNvPr id="5" name="Picture 4">
              <a:extLst>
                <a:ext uri="{FF2B5EF4-FFF2-40B4-BE49-F238E27FC236}">
                  <a16:creationId xmlns:a16="http://schemas.microsoft.com/office/drawing/2014/main" id="{4AC4BBE4-2A05-443C-93F5-563DCF305519}"/>
                </a:ext>
              </a:extLst>
            </p:cNvPr>
            <p:cNvPicPr>
              <a:picLocks noChangeAspect="1"/>
            </p:cNvPicPr>
            <p:nvPr/>
          </p:nvPicPr>
          <p:blipFill>
            <a:blip r:embed="rId8"/>
            <a:stretch>
              <a:fillRect/>
            </a:stretch>
          </p:blipFill>
          <p:spPr>
            <a:xfrm>
              <a:off x="593869" y="2107077"/>
              <a:ext cx="3171825" cy="685800"/>
            </a:xfrm>
            <a:prstGeom prst="rect">
              <a:avLst/>
            </a:prstGeom>
          </p:spPr>
        </p:pic>
        <p:sp>
          <p:nvSpPr>
            <p:cNvPr id="19" name="TextBox 18">
              <a:extLst>
                <a:ext uri="{FF2B5EF4-FFF2-40B4-BE49-F238E27FC236}">
                  <a16:creationId xmlns:a16="http://schemas.microsoft.com/office/drawing/2014/main" id="{6D486715-6A9E-49A3-AC06-E9B0298B0D02}"/>
                </a:ext>
              </a:extLst>
            </p:cNvPr>
            <p:cNvSpPr txBox="1"/>
            <p:nvPr/>
          </p:nvSpPr>
          <p:spPr>
            <a:xfrm>
              <a:off x="593869" y="2805279"/>
              <a:ext cx="3172168" cy="369332"/>
            </a:xfrm>
            <a:prstGeom prst="rect">
              <a:avLst/>
            </a:prstGeom>
            <a:noFill/>
          </p:spPr>
          <p:txBody>
            <a:bodyPr wrap="square" rtlCol="0">
              <a:spAutoFit/>
            </a:bodyPr>
            <a:lstStyle/>
            <a:p>
              <a:r>
                <a:rPr lang="en-GB" dirty="0">
                  <a:solidFill>
                    <a:schemeClr val="tx2"/>
                  </a:solidFill>
                </a:rPr>
                <a:t>www.stats.stackexchange.com</a:t>
              </a:r>
            </a:p>
          </p:txBody>
        </p:sp>
      </p:grpSp>
      <p:grpSp>
        <p:nvGrpSpPr>
          <p:cNvPr id="8" name="Group 7">
            <a:extLst>
              <a:ext uri="{FF2B5EF4-FFF2-40B4-BE49-F238E27FC236}">
                <a16:creationId xmlns:a16="http://schemas.microsoft.com/office/drawing/2014/main" id="{1110093C-3F5E-4CE2-B3C6-E49B318C66C1}"/>
              </a:ext>
            </a:extLst>
          </p:cNvPr>
          <p:cNvGrpSpPr/>
          <p:nvPr/>
        </p:nvGrpSpPr>
        <p:grpSpPr>
          <a:xfrm>
            <a:off x="4317108" y="2692489"/>
            <a:ext cx="2606559" cy="1905000"/>
            <a:chOff x="115322" y="4048348"/>
            <a:chExt cx="2606559" cy="1905000"/>
          </a:xfrm>
        </p:grpSpPr>
        <p:pic>
          <p:nvPicPr>
            <p:cNvPr id="1038" name="Picture 14" descr="Image result for edx logo">
              <a:extLst>
                <a:ext uri="{FF2B5EF4-FFF2-40B4-BE49-F238E27FC236}">
                  <a16:creationId xmlns:a16="http://schemas.microsoft.com/office/drawing/2014/main" id="{61D44A72-CB03-4AA7-9BB4-271C8A82DD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322" y="404834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65E19E2-FAFD-4F0B-AD88-3185E11137E2}"/>
                </a:ext>
              </a:extLst>
            </p:cNvPr>
            <p:cNvSpPr txBox="1"/>
            <p:nvPr/>
          </p:nvSpPr>
          <p:spPr>
            <a:xfrm>
              <a:off x="365760" y="5458368"/>
              <a:ext cx="2356121" cy="369332"/>
            </a:xfrm>
            <a:prstGeom prst="rect">
              <a:avLst/>
            </a:prstGeom>
            <a:noFill/>
          </p:spPr>
          <p:txBody>
            <a:bodyPr wrap="square" rtlCol="0">
              <a:spAutoFit/>
            </a:bodyPr>
            <a:lstStyle/>
            <a:p>
              <a:r>
                <a:rPr lang="en-GB" dirty="0">
                  <a:solidFill>
                    <a:schemeClr val="tx2"/>
                  </a:solidFill>
                </a:rPr>
                <a:t>www.edx.org</a:t>
              </a:r>
            </a:p>
          </p:txBody>
        </p:sp>
      </p:grpSp>
      <p:sp>
        <p:nvSpPr>
          <p:cNvPr id="22" name="TextBox 21">
            <a:extLst>
              <a:ext uri="{FF2B5EF4-FFF2-40B4-BE49-F238E27FC236}">
                <a16:creationId xmlns:a16="http://schemas.microsoft.com/office/drawing/2014/main" id="{D300A652-2462-4EE5-A0FF-0ADD54F50C18}"/>
              </a:ext>
            </a:extLst>
          </p:cNvPr>
          <p:cNvSpPr txBox="1"/>
          <p:nvPr/>
        </p:nvSpPr>
        <p:spPr>
          <a:xfrm>
            <a:off x="267432" y="1465688"/>
            <a:ext cx="4160058" cy="646331"/>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Local meetups</a:t>
            </a:r>
          </a:p>
          <a:p>
            <a:pPr marL="285750" indent="-285750">
              <a:buFont typeface="Arial" panose="020B0604020202020204" pitchFamily="34" charset="0"/>
              <a:buChar char="•"/>
            </a:pPr>
            <a:endParaRPr lang="en-GB" dirty="0">
              <a:solidFill>
                <a:schemeClr val="tx2"/>
              </a:solidFill>
            </a:endParaRPr>
          </a:p>
        </p:txBody>
      </p:sp>
      <p:sp>
        <p:nvSpPr>
          <p:cNvPr id="30" name="TextBox 29">
            <a:extLst>
              <a:ext uri="{FF2B5EF4-FFF2-40B4-BE49-F238E27FC236}">
                <a16:creationId xmlns:a16="http://schemas.microsoft.com/office/drawing/2014/main" id="{A3B02A10-6766-445B-9F70-A76EB127C5C9}"/>
              </a:ext>
            </a:extLst>
          </p:cNvPr>
          <p:cNvSpPr txBox="1"/>
          <p:nvPr/>
        </p:nvSpPr>
        <p:spPr>
          <a:xfrm>
            <a:off x="267432" y="2079415"/>
            <a:ext cx="4160058" cy="923330"/>
          </a:xfrm>
          <a:prstGeom prst="rect">
            <a:avLst/>
          </a:prstGeom>
          <a:noFill/>
        </p:spPr>
        <p:txBody>
          <a:bodyPr wrap="square" rtlCol="0">
            <a:spAutoFit/>
          </a:bodyPr>
          <a:lstStyle/>
          <a:p>
            <a:pPr marL="285750"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a:solidFill>
                  <a:schemeClr val="tx2"/>
                </a:solidFill>
              </a:rPr>
              <a:t>Competitions and projects</a:t>
            </a:r>
          </a:p>
          <a:p>
            <a:pPr marL="285750" indent="-285750">
              <a:buFont typeface="Arial" panose="020B0604020202020204" pitchFamily="34" charset="0"/>
              <a:buChar char="•"/>
            </a:pPr>
            <a:endParaRPr lang="en-GB" dirty="0">
              <a:solidFill>
                <a:schemeClr val="tx2"/>
              </a:solidFill>
            </a:endParaRPr>
          </a:p>
        </p:txBody>
      </p:sp>
      <p:sp>
        <p:nvSpPr>
          <p:cNvPr id="31" name="TextBox 30">
            <a:extLst>
              <a:ext uri="{FF2B5EF4-FFF2-40B4-BE49-F238E27FC236}">
                <a16:creationId xmlns:a16="http://schemas.microsoft.com/office/drawing/2014/main" id="{EE35954B-71E9-4682-8B1A-7B2F862F01CD}"/>
              </a:ext>
            </a:extLst>
          </p:cNvPr>
          <p:cNvSpPr txBox="1"/>
          <p:nvPr/>
        </p:nvSpPr>
        <p:spPr>
          <a:xfrm>
            <a:off x="256181" y="2948816"/>
            <a:ext cx="4160058" cy="923330"/>
          </a:xfrm>
          <a:prstGeom prst="rect">
            <a:avLst/>
          </a:prstGeom>
          <a:noFill/>
        </p:spPr>
        <p:txBody>
          <a:bodyPr wrap="square" rtlCol="0">
            <a:spAutoFit/>
          </a:bodyPr>
          <a:lstStyle/>
          <a:p>
            <a:pPr marL="285750"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a:solidFill>
                  <a:schemeClr val="tx2"/>
                </a:solidFill>
              </a:rPr>
              <a:t>Free online courses</a:t>
            </a:r>
          </a:p>
          <a:p>
            <a:pPr marL="285750" indent="-285750">
              <a:buFont typeface="Arial" panose="020B0604020202020204" pitchFamily="34" charset="0"/>
              <a:buChar char="•"/>
            </a:pPr>
            <a:endParaRPr lang="en-GB" dirty="0">
              <a:solidFill>
                <a:schemeClr val="tx2"/>
              </a:solidFill>
            </a:endParaRPr>
          </a:p>
        </p:txBody>
      </p:sp>
      <p:sp>
        <p:nvSpPr>
          <p:cNvPr id="32" name="TextBox 31">
            <a:extLst>
              <a:ext uri="{FF2B5EF4-FFF2-40B4-BE49-F238E27FC236}">
                <a16:creationId xmlns:a16="http://schemas.microsoft.com/office/drawing/2014/main" id="{E672D177-2E64-4601-AEF5-BE4C2D5F2C71}"/>
              </a:ext>
            </a:extLst>
          </p:cNvPr>
          <p:cNvSpPr txBox="1"/>
          <p:nvPr/>
        </p:nvSpPr>
        <p:spPr>
          <a:xfrm>
            <a:off x="256181" y="3736635"/>
            <a:ext cx="4160058" cy="646331"/>
          </a:xfrm>
          <a:prstGeom prst="rect">
            <a:avLst/>
          </a:prstGeom>
          <a:noFill/>
        </p:spPr>
        <p:txBody>
          <a:bodyPr wrap="square" rtlCol="0">
            <a:spAutoFit/>
          </a:bodyPr>
          <a:lstStyle/>
          <a:p>
            <a:pPr marL="285750" indent="-285750">
              <a:buFont typeface="Arial" panose="020B0604020202020204" pitchFamily="34" charset="0"/>
              <a:buChar char="•"/>
            </a:pPr>
            <a:endParaRPr lang="en-GB" dirty="0">
              <a:solidFill>
                <a:schemeClr val="tx2"/>
              </a:solidFill>
            </a:endParaRPr>
          </a:p>
          <a:p>
            <a:pPr marL="285750" indent="-285750">
              <a:buFont typeface="Arial" panose="020B0604020202020204" pitchFamily="34" charset="0"/>
              <a:buChar char="•"/>
            </a:pPr>
            <a:r>
              <a:rPr lang="en-GB" dirty="0">
                <a:solidFill>
                  <a:schemeClr val="tx2"/>
                </a:solidFill>
              </a:rPr>
              <a:t>Help sites</a:t>
            </a:r>
          </a:p>
        </p:txBody>
      </p:sp>
      <p:sp>
        <p:nvSpPr>
          <p:cNvPr id="33" name="TextBox 32">
            <a:extLst>
              <a:ext uri="{FF2B5EF4-FFF2-40B4-BE49-F238E27FC236}">
                <a16:creationId xmlns:a16="http://schemas.microsoft.com/office/drawing/2014/main" id="{D577383C-53CF-417B-A4FF-A6400088D730}"/>
              </a:ext>
            </a:extLst>
          </p:cNvPr>
          <p:cNvSpPr txBox="1"/>
          <p:nvPr/>
        </p:nvSpPr>
        <p:spPr>
          <a:xfrm>
            <a:off x="267432" y="4751153"/>
            <a:ext cx="4160058" cy="369332"/>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2"/>
                </a:solidFill>
              </a:rPr>
              <a:t>Blogs</a:t>
            </a:r>
          </a:p>
        </p:txBody>
      </p:sp>
      <p:pic>
        <p:nvPicPr>
          <p:cNvPr id="3" name="Picture 2" descr="HER+Data MCR">
            <a:extLst>
              <a:ext uri="{FF2B5EF4-FFF2-40B4-BE49-F238E27FC236}">
                <a16:creationId xmlns:a16="http://schemas.microsoft.com/office/drawing/2014/main" id="{C1EF6D14-F66B-483C-8A10-033A16732BA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9754" b="29311"/>
          <a:stretch/>
        </p:blipFill>
        <p:spPr bwMode="auto">
          <a:xfrm>
            <a:off x="8965165" y="317234"/>
            <a:ext cx="3038226" cy="1243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DAC004-32A3-4FC4-A783-3FA5D76E9555}"/>
              </a:ext>
            </a:extLst>
          </p:cNvPr>
          <p:cNvSpPr txBox="1"/>
          <p:nvPr/>
        </p:nvSpPr>
        <p:spPr>
          <a:xfrm>
            <a:off x="9556194" y="1451156"/>
            <a:ext cx="2348495" cy="369332"/>
          </a:xfrm>
          <a:prstGeom prst="rect">
            <a:avLst/>
          </a:prstGeom>
          <a:noFill/>
        </p:spPr>
        <p:txBody>
          <a:bodyPr wrap="square" rtlCol="0">
            <a:spAutoFit/>
          </a:bodyPr>
          <a:lstStyle/>
          <a:p>
            <a:r>
              <a:rPr lang="en-GB" dirty="0">
                <a:solidFill>
                  <a:schemeClr val="tx2"/>
                </a:solidFill>
              </a:rPr>
              <a:t>@</a:t>
            </a:r>
            <a:r>
              <a:rPr lang="en-GB" dirty="0" err="1">
                <a:solidFill>
                  <a:schemeClr val="tx2"/>
                </a:solidFill>
              </a:rPr>
              <a:t>herplusdatamcr</a:t>
            </a:r>
            <a:endParaRPr lang="en-GB" dirty="0">
              <a:solidFill>
                <a:schemeClr val="tx2"/>
              </a:solidFill>
            </a:endParaRPr>
          </a:p>
        </p:txBody>
      </p:sp>
    </p:spTree>
    <p:extLst>
      <p:ext uri="{BB962C8B-B14F-4D97-AF65-F5344CB8AC3E}">
        <p14:creationId xmlns:p14="http://schemas.microsoft.com/office/powerpoint/2010/main" val="9824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D8DE-0CD4-4676-9EBA-B7D605DF91E1}"/>
              </a:ext>
            </a:extLst>
          </p:cNvPr>
          <p:cNvSpPr>
            <a:spLocks noGrp="1"/>
          </p:cNvSpPr>
          <p:nvPr>
            <p:ph type="title"/>
          </p:nvPr>
        </p:nvSpPr>
        <p:spPr/>
        <p:txBody>
          <a:bodyPr/>
          <a:lstStyle/>
          <a:p>
            <a:r>
              <a:rPr lang="en-GB" b="1" dirty="0"/>
              <a:t>We’re done!</a:t>
            </a:r>
          </a:p>
        </p:txBody>
      </p:sp>
      <p:sp>
        <p:nvSpPr>
          <p:cNvPr id="4" name="TextBox 3">
            <a:extLst>
              <a:ext uri="{FF2B5EF4-FFF2-40B4-BE49-F238E27FC236}">
                <a16:creationId xmlns:a16="http://schemas.microsoft.com/office/drawing/2014/main" id="{9C65DEC5-D81A-46D0-A4DC-49020A86E8E8}"/>
              </a:ext>
            </a:extLst>
          </p:cNvPr>
          <p:cNvSpPr txBox="1"/>
          <p:nvPr/>
        </p:nvSpPr>
        <p:spPr>
          <a:xfrm>
            <a:off x="2084638" y="1875699"/>
            <a:ext cx="7703128" cy="2554545"/>
          </a:xfrm>
          <a:prstGeom prst="rect">
            <a:avLst/>
          </a:prstGeom>
          <a:noFill/>
        </p:spPr>
        <p:txBody>
          <a:bodyPr wrap="square" rtlCol="0">
            <a:spAutoFit/>
          </a:bodyPr>
          <a:lstStyle/>
          <a:p>
            <a:pPr algn="ctr"/>
            <a:r>
              <a:rPr lang="en-GB" sz="2000" dirty="0">
                <a:solidFill>
                  <a:schemeClr val="tx2"/>
                </a:solidFill>
              </a:rPr>
              <a:t>These slides and the notebooks will be available on the GitHub page you were sent a link to by email.</a:t>
            </a:r>
          </a:p>
          <a:p>
            <a:pPr algn="ctr"/>
            <a:endParaRPr lang="en-GB" sz="2000" dirty="0">
              <a:solidFill>
                <a:schemeClr val="tx2"/>
              </a:solidFill>
            </a:endParaRPr>
          </a:p>
          <a:p>
            <a:pPr algn="ctr"/>
            <a:endParaRPr lang="en-GB" sz="2000" dirty="0">
              <a:solidFill>
                <a:schemeClr val="tx2"/>
              </a:solidFill>
            </a:endParaRPr>
          </a:p>
          <a:p>
            <a:pPr algn="ctr"/>
            <a:r>
              <a:rPr lang="en-GB" sz="2000" dirty="0">
                <a:solidFill>
                  <a:schemeClr val="tx2"/>
                </a:solidFill>
                <a:hlinkClick r:id="rId2"/>
              </a:rPr>
              <a:t>https://github.com/INRIX-rebecca-davey/python-ml-workshop</a:t>
            </a:r>
            <a:endParaRPr lang="en-GB" sz="2000" dirty="0">
              <a:solidFill>
                <a:schemeClr val="tx2"/>
              </a:solidFill>
            </a:endParaRPr>
          </a:p>
          <a:p>
            <a:pPr algn="ctr"/>
            <a:endParaRPr lang="en-GB" sz="2000" dirty="0">
              <a:solidFill>
                <a:schemeClr val="tx2"/>
              </a:solidFill>
            </a:endParaRPr>
          </a:p>
          <a:p>
            <a:pPr algn="ctr"/>
            <a:endParaRPr lang="en-GB" sz="2000" dirty="0">
              <a:solidFill>
                <a:schemeClr val="tx2"/>
              </a:solidFill>
            </a:endParaRPr>
          </a:p>
          <a:p>
            <a:pPr algn="ctr"/>
            <a:r>
              <a:rPr lang="en-GB" sz="2000" dirty="0">
                <a:solidFill>
                  <a:schemeClr val="tx2"/>
                </a:solidFill>
              </a:rPr>
              <a:t>Any problems or follow up questions - datascienceevents@inrix.com</a:t>
            </a:r>
          </a:p>
        </p:txBody>
      </p:sp>
    </p:spTree>
    <p:extLst>
      <p:ext uri="{BB962C8B-B14F-4D97-AF65-F5344CB8AC3E}">
        <p14:creationId xmlns:p14="http://schemas.microsoft.com/office/powerpoint/2010/main" val="362935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B9A8E-945E-4EDE-96A5-AD049663E528}"/>
              </a:ext>
            </a:extLst>
          </p:cNvPr>
          <p:cNvSpPr>
            <a:spLocks noGrp="1"/>
          </p:cNvSpPr>
          <p:nvPr>
            <p:ph type="title"/>
          </p:nvPr>
        </p:nvSpPr>
        <p:spPr/>
        <p:txBody>
          <a:bodyPr/>
          <a:lstStyle/>
          <a:p>
            <a:r>
              <a:rPr lang="en-GB" b="1" dirty="0"/>
              <a:t>Machine learning at INRIX</a:t>
            </a:r>
          </a:p>
        </p:txBody>
      </p:sp>
      <p:sp>
        <p:nvSpPr>
          <p:cNvPr id="5" name="Content Placeholder 4">
            <a:extLst>
              <a:ext uri="{FF2B5EF4-FFF2-40B4-BE49-F238E27FC236}">
                <a16:creationId xmlns:a16="http://schemas.microsoft.com/office/drawing/2014/main" id="{3F856C8B-D2C9-48F7-8F5C-2E0962B2DA03}"/>
              </a:ext>
            </a:extLst>
          </p:cNvPr>
          <p:cNvSpPr>
            <a:spLocks noGrp="1"/>
          </p:cNvSpPr>
          <p:nvPr>
            <p:ph idx="1"/>
          </p:nvPr>
        </p:nvSpPr>
        <p:spPr>
          <a:xfrm>
            <a:off x="365760" y="1123858"/>
            <a:ext cx="5592932" cy="4357197"/>
          </a:xfrm>
        </p:spPr>
        <p:txBody>
          <a:bodyPr/>
          <a:lstStyle/>
          <a:p>
            <a:r>
              <a:rPr lang="en-GB" sz="1800" dirty="0"/>
              <a:t>What is the most likely speed on this road 10 minutes from now?</a:t>
            </a:r>
          </a:p>
          <a:p>
            <a:r>
              <a:rPr lang="en-GB" sz="1800" dirty="0"/>
              <a:t>What is the probability of being able to park on this block on Saturday morning?</a:t>
            </a:r>
          </a:p>
          <a:p>
            <a:r>
              <a:rPr lang="en-GB" sz="1800" dirty="0"/>
              <a:t>Can we accurately warn drivers they’re approaching a dangerous slowdown/back of a queue?</a:t>
            </a:r>
          </a:p>
          <a:p>
            <a:r>
              <a:rPr lang="en-GB" sz="1800" dirty="0"/>
              <a:t>Has this GPS trace stopped at a gas station or stopped at a traffic light?</a:t>
            </a:r>
          </a:p>
          <a:p>
            <a:endParaRPr lang="en-GB" sz="1800" dirty="0"/>
          </a:p>
          <a:p>
            <a:r>
              <a:rPr lang="en-GB" sz="1800" dirty="0"/>
              <a:t>We collect billions of GPS points every day, from more than 300 million sources</a:t>
            </a:r>
          </a:p>
          <a:p>
            <a:r>
              <a:rPr lang="en-GB" sz="1800" dirty="0"/>
              <a:t>We use a variety of machine learning techniques including neural networks (including convolutional neural networks for image recognition), XGBoost and random forests to address a range of problems.</a:t>
            </a:r>
          </a:p>
          <a:p>
            <a:endParaRPr lang="en-GB" sz="1800" dirty="0"/>
          </a:p>
          <a:p>
            <a:endParaRPr lang="en-GB" sz="1800" dirty="0"/>
          </a:p>
        </p:txBody>
      </p:sp>
      <p:pic>
        <p:nvPicPr>
          <p:cNvPr id="3" name="Picture 2">
            <a:extLst>
              <a:ext uri="{FF2B5EF4-FFF2-40B4-BE49-F238E27FC236}">
                <a16:creationId xmlns:a16="http://schemas.microsoft.com/office/drawing/2014/main" id="{71D74056-CD1E-428B-A558-0183193EC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343" y="274638"/>
            <a:ext cx="4687409" cy="2901730"/>
          </a:xfrm>
          <a:prstGeom prst="rect">
            <a:avLst/>
          </a:prstGeom>
        </p:spPr>
      </p:pic>
      <p:pic>
        <p:nvPicPr>
          <p:cNvPr id="7" name="Picture 6">
            <a:extLst>
              <a:ext uri="{FF2B5EF4-FFF2-40B4-BE49-F238E27FC236}">
                <a16:creationId xmlns:a16="http://schemas.microsoft.com/office/drawing/2014/main" id="{A3FCD2FD-A977-4AE5-BAAE-73F20258C3C9}"/>
              </a:ext>
            </a:extLst>
          </p:cNvPr>
          <p:cNvPicPr>
            <a:picLocks noChangeAspect="1"/>
          </p:cNvPicPr>
          <p:nvPr/>
        </p:nvPicPr>
        <p:blipFill rotWithShape="1">
          <a:blip r:embed="rId3"/>
          <a:srcRect l="6833" r="3519" b="3926"/>
          <a:stretch/>
        </p:blipFill>
        <p:spPr>
          <a:xfrm>
            <a:off x="6767343" y="3302457"/>
            <a:ext cx="4687409" cy="2370375"/>
          </a:xfrm>
          <a:prstGeom prst="rect">
            <a:avLst/>
          </a:prstGeom>
          <a:ln>
            <a:solidFill>
              <a:schemeClr val="accent1"/>
            </a:solidFill>
          </a:ln>
        </p:spPr>
      </p:pic>
    </p:spTree>
    <p:extLst>
      <p:ext uri="{BB962C8B-B14F-4D97-AF65-F5344CB8AC3E}">
        <p14:creationId xmlns:p14="http://schemas.microsoft.com/office/powerpoint/2010/main" val="127652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D1EC7-D43F-4FE5-9FF2-27CD67B8ACA8}"/>
              </a:ext>
            </a:extLst>
          </p:cNvPr>
          <p:cNvSpPr>
            <a:spLocks noGrp="1"/>
          </p:cNvSpPr>
          <p:nvPr>
            <p:ph type="title"/>
          </p:nvPr>
        </p:nvSpPr>
        <p:spPr/>
        <p:txBody>
          <a:bodyPr/>
          <a:lstStyle/>
          <a:p>
            <a:r>
              <a:rPr lang="en-GB" b="1" dirty="0"/>
              <a:t>Machine learning overview</a:t>
            </a:r>
          </a:p>
        </p:txBody>
      </p:sp>
    </p:spTree>
    <p:extLst>
      <p:ext uri="{BB962C8B-B14F-4D97-AF65-F5344CB8AC3E}">
        <p14:creationId xmlns:p14="http://schemas.microsoft.com/office/powerpoint/2010/main" val="180598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BAF52B-E3B8-446C-AA8C-E1D9AB2D1D65}"/>
              </a:ext>
            </a:extLst>
          </p:cNvPr>
          <p:cNvSpPr>
            <a:spLocks noGrp="1"/>
          </p:cNvSpPr>
          <p:nvPr>
            <p:ph type="title"/>
          </p:nvPr>
        </p:nvSpPr>
        <p:spPr>
          <a:xfrm>
            <a:off x="365760" y="274638"/>
            <a:ext cx="11460480" cy="548640"/>
          </a:xfrm>
        </p:spPr>
        <p:txBody>
          <a:bodyPr/>
          <a:lstStyle/>
          <a:p>
            <a:r>
              <a:rPr lang="en-GB" b="1" dirty="0"/>
              <a:t>Terminology overview – supervised learning - classification</a:t>
            </a:r>
          </a:p>
        </p:txBody>
      </p:sp>
      <p:sp>
        <p:nvSpPr>
          <p:cNvPr id="6" name="Rectangle 5">
            <a:extLst>
              <a:ext uri="{FF2B5EF4-FFF2-40B4-BE49-F238E27FC236}">
                <a16:creationId xmlns:a16="http://schemas.microsoft.com/office/drawing/2014/main" id="{75CD7D31-EFDE-4E45-BA3C-595887ABADE8}"/>
              </a:ext>
            </a:extLst>
          </p:cNvPr>
          <p:cNvSpPr/>
          <p:nvPr/>
        </p:nvSpPr>
        <p:spPr>
          <a:xfrm>
            <a:off x="4136657" y="2146802"/>
            <a:ext cx="2434582" cy="10234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a:t>
            </a:r>
          </a:p>
          <a:p>
            <a:pPr algn="ctr"/>
            <a:r>
              <a:rPr lang="en-GB" sz="1400" dirty="0"/>
              <a:t>Has parameters/weights that transform input features to predictions</a:t>
            </a:r>
          </a:p>
        </p:txBody>
      </p:sp>
      <p:sp>
        <p:nvSpPr>
          <p:cNvPr id="7" name="Rectangle 6">
            <a:extLst>
              <a:ext uri="{FF2B5EF4-FFF2-40B4-BE49-F238E27FC236}">
                <a16:creationId xmlns:a16="http://schemas.microsoft.com/office/drawing/2014/main" id="{B1C775C7-1D9E-41F8-809D-5AC2E8B2227F}"/>
              </a:ext>
            </a:extLst>
          </p:cNvPr>
          <p:cNvSpPr/>
          <p:nvPr/>
        </p:nvSpPr>
        <p:spPr>
          <a:xfrm>
            <a:off x="847813" y="2283649"/>
            <a:ext cx="2085421" cy="7497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Features</a:t>
            </a:r>
          </a:p>
          <a:p>
            <a:pPr algn="ctr"/>
            <a:r>
              <a:rPr lang="en-GB" sz="1400" dirty="0"/>
              <a:t>e.g. </a:t>
            </a:r>
            <a:r>
              <a:rPr lang="en-GB" sz="1400" b="1" dirty="0"/>
              <a:t>x</a:t>
            </a:r>
            <a:r>
              <a:rPr lang="en-GB" sz="1400" dirty="0"/>
              <a:t> = (0, 1, -4, 5.2, …)</a:t>
            </a:r>
          </a:p>
        </p:txBody>
      </p:sp>
      <p:sp>
        <p:nvSpPr>
          <p:cNvPr id="8" name="Rectangle 7">
            <a:extLst>
              <a:ext uri="{FF2B5EF4-FFF2-40B4-BE49-F238E27FC236}">
                <a16:creationId xmlns:a16="http://schemas.microsoft.com/office/drawing/2014/main" id="{3BDB9E5B-252E-402C-B98F-DB4E78481D48}"/>
              </a:ext>
            </a:extLst>
          </p:cNvPr>
          <p:cNvSpPr/>
          <p:nvPr/>
        </p:nvSpPr>
        <p:spPr>
          <a:xfrm>
            <a:off x="9242155" y="3345707"/>
            <a:ext cx="1774273" cy="6897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Labels</a:t>
            </a:r>
          </a:p>
          <a:p>
            <a:pPr algn="ctr"/>
            <a:r>
              <a:rPr lang="en-GB" sz="1400" dirty="0"/>
              <a:t>e.g. class A</a:t>
            </a:r>
          </a:p>
        </p:txBody>
      </p:sp>
      <p:sp>
        <p:nvSpPr>
          <p:cNvPr id="9" name="Rectangle 8">
            <a:extLst>
              <a:ext uri="{FF2B5EF4-FFF2-40B4-BE49-F238E27FC236}">
                <a16:creationId xmlns:a16="http://schemas.microsoft.com/office/drawing/2014/main" id="{58E94E9F-59F2-4250-ACEE-3711165257F7}"/>
              </a:ext>
            </a:extLst>
          </p:cNvPr>
          <p:cNvSpPr/>
          <p:nvPr/>
        </p:nvSpPr>
        <p:spPr>
          <a:xfrm>
            <a:off x="7625991" y="2193903"/>
            <a:ext cx="2503300" cy="7704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Predictions</a:t>
            </a:r>
          </a:p>
          <a:p>
            <a:pPr algn="ctr"/>
            <a:r>
              <a:rPr lang="en-GB" sz="1400" dirty="0"/>
              <a:t>e.g. class B or probabilities over all classes</a:t>
            </a:r>
          </a:p>
        </p:txBody>
      </p:sp>
      <p:sp>
        <p:nvSpPr>
          <p:cNvPr id="10" name="Rectangle 9">
            <a:extLst>
              <a:ext uri="{FF2B5EF4-FFF2-40B4-BE49-F238E27FC236}">
                <a16:creationId xmlns:a16="http://schemas.microsoft.com/office/drawing/2014/main" id="{E1F3C84C-9F99-4884-B395-A27283EBDD23}"/>
              </a:ext>
            </a:extLst>
          </p:cNvPr>
          <p:cNvSpPr/>
          <p:nvPr/>
        </p:nvSpPr>
        <p:spPr>
          <a:xfrm>
            <a:off x="5108757" y="4009250"/>
            <a:ext cx="2924963" cy="112550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sz="1400" dirty="0"/>
              <a:t>Change model parameters based on errors made using </a:t>
            </a:r>
            <a:r>
              <a:rPr lang="en-GB" sz="1400" b="1" dirty="0"/>
              <a:t>Loss function</a:t>
            </a:r>
          </a:p>
          <a:p>
            <a:pPr algn="ctr"/>
            <a:r>
              <a:rPr lang="en-GB" sz="1400" dirty="0"/>
              <a:t>e.g. categorical cross entropy</a:t>
            </a:r>
          </a:p>
        </p:txBody>
      </p:sp>
      <p:cxnSp>
        <p:nvCxnSpPr>
          <p:cNvPr id="16" name="Straight Arrow Connector 15">
            <a:extLst>
              <a:ext uri="{FF2B5EF4-FFF2-40B4-BE49-F238E27FC236}">
                <a16:creationId xmlns:a16="http://schemas.microsoft.com/office/drawing/2014/main" id="{822C3109-E8F3-4F0A-85D9-E67992DBD2D1}"/>
              </a:ext>
            </a:extLst>
          </p:cNvPr>
          <p:cNvCxnSpPr>
            <a:cxnSpLocks/>
          </p:cNvCxnSpPr>
          <p:nvPr/>
        </p:nvCxnSpPr>
        <p:spPr>
          <a:xfrm>
            <a:off x="3254928" y="2627072"/>
            <a:ext cx="668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06E314-9FDA-4690-9CCA-01840EF7FB0A}"/>
              </a:ext>
            </a:extLst>
          </p:cNvPr>
          <p:cNvCxnSpPr>
            <a:cxnSpLocks/>
          </p:cNvCxnSpPr>
          <p:nvPr/>
        </p:nvCxnSpPr>
        <p:spPr>
          <a:xfrm flipV="1">
            <a:off x="6766018" y="2627072"/>
            <a:ext cx="6481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883EA8-8A31-415D-9EDC-87B55ACB7CEA}"/>
              </a:ext>
            </a:extLst>
          </p:cNvPr>
          <p:cNvCxnSpPr>
            <a:cxnSpLocks/>
          </p:cNvCxnSpPr>
          <p:nvPr/>
        </p:nvCxnSpPr>
        <p:spPr>
          <a:xfrm flipH="1">
            <a:off x="8228500" y="3663206"/>
            <a:ext cx="849332" cy="346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FBDA18-778E-4FB5-9CF3-5C9415DBA02D}"/>
              </a:ext>
            </a:extLst>
          </p:cNvPr>
          <p:cNvCxnSpPr>
            <a:cxnSpLocks/>
          </p:cNvCxnSpPr>
          <p:nvPr/>
        </p:nvCxnSpPr>
        <p:spPr>
          <a:xfrm flipH="1">
            <a:off x="7774662" y="3116079"/>
            <a:ext cx="271193" cy="720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8E705C-4AE3-4CA9-A4C0-70A9DCB079D4}"/>
              </a:ext>
            </a:extLst>
          </p:cNvPr>
          <p:cNvCxnSpPr>
            <a:cxnSpLocks/>
          </p:cNvCxnSpPr>
          <p:nvPr/>
        </p:nvCxnSpPr>
        <p:spPr>
          <a:xfrm flipH="1" flipV="1">
            <a:off x="5763237" y="3343281"/>
            <a:ext cx="192947" cy="492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A561EA0-34BA-464B-81B2-BF5542052E46}"/>
              </a:ext>
            </a:extLst>
          </p:cNvPr>
          <p:cNvSpPr/>
          <p:nvPr/>
        </p:nvSpPr>
        <p:spPr>
          <a:xfrm>
            <a:off x="601495" y="5124831"/>
            <a:ext cx="320227" cy="3666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8" name="Rectangle 47">
            <a:extLst>
              <a:ext uri="{FF2B5EF4-FFF2-40B4-BE49-F238E27FC236}">
                <a16:creationId xmlns:a16="http://schemas.microsoft.com/office/drawing/2014/main" id="{C6870972-226A-485A-BD5F-65CA0FDF8A96}"/>
              </a:ext>
            </a:extLst>
          </p:cNvPr>
          <p:cNvSpPr/>
          <p:nvPr/>
        </p:nvSpPr>
        <p:spPr>
          <a:xfrm>
            <a:off x="601495" y="5491508"/>
            <a:ext cx="320227" cy="3666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9" name="TextBox 48">
            <a:extLst>
              <a:ext uri="{FF2B5EF4-FFF2-40B4-BE49-F238E27FC236}">
                <a16:creationId xmlns:a16="http://schemas.microsoft.com/office/drawing/2014/main" id="{88CBE2FA-98A9-4022-B2CF-ECEF93075FB4}"/>
              </a:ext>
            </a:extLst>
          </p:cNvPr>
          <p:cNvSpPr txBox="1"/>
          <p:nvPr/>
        </p:nvSpPr>
        <p:spPr>
          <a:xfrm>
            <a:off x="1015069" y="5129546"/>
            <a:ext cx="1040234" cy="369332"/>
          </a:xfrm>
          <a:prstGeom prst="rect">
            <a:avLst/>
          </a:prstGeom>
          <a:noFill/>
        </p:spPr>
        <p:txBody>
          <a:bodyPr wrap="square" rtlCol="0">
            <a:spAutoFit/>
          </a:bodyPr>
          <a:lstStyle/>
          <a:p>
            <a:r>
              <a:rPr lang="en-GB" dirty="0"/>
              <a:t>Input</a:t>
            </a:r>
          </a:p>
        </p:txBody>
      </p:sp>
      <p:sp>
        <p:nvSpPr>
          <p:cNvPr id="50" name="TextBox 49">
            <a:extLst>
              <a:ext uri="{FF2B5EF4-FFF2-40B4-BE49-F238E27FC236}">
                <a16:creationId xmlns:a16="http://schemas.microsoft.com/office/drawing/2014/main" id="{347E00DB-029E-4948-9F84-64B00CE89C18}"/>
              </a:ext>
            </a:extLst>
          </p:cNvPr>
          <p:cNvSpPr txBox="1"/>
          <p:nvPr/>
        </p:nvSpPr>
        <p:spPr>
          <a:xfrm>
            <a:off x="1015068" y="5498878"/>
            <a:ext cx="1040235" cy="369332"/>
          </a:xfrm>
          <a:prstGeom prst="rect">
            <a:avLst/>
          </a:prstGeom>
          <a:noFill/>
        </p:spPr>
        <p:txBody>
          <a:bodyPr wrap="square" rtlCol="0">
            <a:spAutoFit/>
          </a:bodyPr>
          <a:lstStyle/>
          <a:p>
            <a:r>
              <a:rPr lang="en-GB" dirty="0"/>
              <a:t>Output</a:t>
            </a:r>
          </a:p>
        </p:txBody>
      </p:sp>
      <p:sp>
        <p:nvSpPr>
          <p:cNvPr id="52" name="TextBox 51">
            <a:extLst>
              <a:ext uri="{FF2B5EF4-FFF2-40B4-BE49-F238E27FC236}">
                <a16:creationId xmlns:a16="http://schemas.microsoft.com/office/drawing/2014/main" id="{710698F7-D411-4E4E-8B0D-216DFD14DE32}"/>
              </a:ext>
            </a:extLst>
          </p:cNvPr>
          <p:cNvSpPr txBox="1"/>
          <p:nvPr/>
        </p:nvSpPr>
        <p:spPr>
          <a:xfrm>
            <a:off x="704675" y="1409350"/>
            <a:ext cx="9424616" cy="369332"/>
          </a:xfrm>
          <a:prstGeom prst="rect">
            <a:avLst/>
          </a:prstGeom>
          <a:noFill/>
        </p:spPr>
        <p:txBody>
          <a:bodyPr wrap="square" rtlCol="0">
            <a:spAutoFit/>
          </a:bodyPr>
          <a:lstStyle/>
          <a:p>
            <a:r>
              <a:rPr lang="en-GB" dirty="0">
                <a:solidFill>
                  <a:schemeClr val="tx2"/>
                </a:solidFill>
              </a:rPr>
              <a:t>Q: Given some information about a thing, which of a fixed number of classes does it belong to?</a:t>
            </a:r>
          </a:p>
        </p:txBody>
      </p:sp>
    </p:spTree>
    <p:extLst>
      <p:ext uri="{BB962C8B-B14F-4D97-AF65-F5344CB8AC3E}">
        <p14:creationId xmlns:p14="http://schemas.microsoft.com/office/powerpoint/2010/main" val="293895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BAF52B-E3B8-446C-AA8C-E1D9AB2D1D65}"/>
              </a:ext>
            </a:extLst>
          </p:cNvPr>
          <p:cNvSpPr>
            <a:spLocks noGrp="1"/>
          </p:cNvSpPr>
          <p:nvPr>
            <p:ph type="title"/>
          </p:nvPr>
        </p:nvSpPr>
        <p:spPr>
          <a:xfrm>
            <a:off x="365760" y="274638"/>
            <a:ext cx="11460480" cy="548640"/>
          </a:xfrm>
        </p:spPr>
        <p:txBody>
          <a:bodyPr/>
          <a:lstStyle/>
          <a:p>
            <a:r>
              <a:rPr lang="en-GB" b="1" dirty="0"/>
              <a:t>Terminology overview – supervised learning - regression</a:t>
            </a:r>
          </a:p>
        </p:txBody>
      </p:sp>
      <p:sp>
        <p:nvSpPr>
          <p:cNvPr id="6" name="Rectangle 5">
            <a:extLst>
              <a:ext uri="{FF2B5EF4-FFF2-40B4-BE49-F238E27FC236}">
                <a16:creationId xmlns:a16="http://schemas.microsoft.com/office/drawing/2014/main" id="{75CD7D31-EFDE-4E45-BA3C-595887ABADE8}"/>
              </a:ext>
            </a:extLst>
          </p:cNvPr>
          <p:cNvSpPr/>
          <p:nvPr/>
        </p:nvSpPr>
        <p:spPr>
          <a:xfrm>
            <a:off x="4136657" y="2146802"/>
            <a:ext cx="2434582" cy="10234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a:t>
            </a:r>
          </a:p>
          <a:p>
            <a:pPr algn="ctr"/>
            <a:r>
              <a:rPr lang="en-GB" sz="1400" dirty="0"/>
              <a:t>Has parameters/weights that transform input features to predictions</a:t>
            </a:r>
          </a:p>
        </p:txBody>
      </p:sp>
      <p:sp>
        <p:nvSpPr>
          <p:cNvPr id="7" name="Rectangle 6">
            <a:extLst>
              <a:ext uri="{FF2B5EF4-FFF2-40B4-BE49-F238E27FC236}">
                <a16:creationId xmlns:a16="http://schemas.microsoft.com/office/drawing/2014/main" id="{B1C775C7-1D9E-41F8-809D-5AC2E8B2227F}"/>
              </a:ext>
            </a:extLst>
          </p:cNvPr>
          <p:cNvSpPr/>
          <p:nvPr/>
        </p:nvSpPr>
        <p:spPr>
          <a:xfrm>
            <a:off x="847813" y="2283649"/>
            <a:ext cx="2085421" cy="7497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Features</a:t>
            </a:r>
          </a:p>
          <a:p>
            <a:pPr algn="ctr"/>
            <a:r>
              <a:rPr lang="en-GB" sz="1400" dirty="0"/>
              <a:t>e.g. </a:t>
            </a:r>
            <a:r>
              <a:rPr lang="en-GB" sz="1400" b="1" dirty="0"/>
              <a:t>x</a:t>
            </a:r>
            <a:r>
              <a:rPr lang="en-GB" sz="1400" dirty="0"/>
              <a:t> = (0, 1, -4, 5.2, …)</a:t>
            </a:r>
          </a:p>
        </p:txBody>
      </p:sp>
      <p:sp>
        <p:nvSpPr>
          <p:cNvPr id="8" name="Rectangle 7">
            <a:extLst>
              <a:ext uri="{FF2B5EF4-FFF2-40B4-BE49-F238E27FC236}">
                <a16:creationId xmlns:a16="http://schemas.microsoft.com/office/drawing/2014/main" id="{3BDB9E5B-252E-402C-B98F-DB4E78481D48}"/>
              </a:ext>
            </a:extLst>
          </p:cNvPr>
          <p:cNvSpPr/>
          <p:nvPr/>
        </p:nvSpPr>
        <p:spPr>
          <a:xfrm>
            <a:off x="9242155" y="3345707"/>
            <a:ext cx="1774273" cy="6897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Labels</a:t>
            </a:r>
          </a:p>
          <a:p>
            <a:pPr algn="ctr"/>
            <a:r>
              <a:rPr lang="en-GB" sz="1400" dirty="0"/>
              <a:t>e.g. 56.0</a:t>
            </a:r>
          </a:p>
        </p:txBody>
      </p:sp>
      <p:sp>
        <p:nvSpPr>
          <p:cNvPr id="9" name="Rectangle 8">
            <a:extLst>
              <a:ext uri="{FF2B5EF4-FFF2-40B4-BE49-F238E27FC236}">
                <a16:creationId xmlns:a16="http://schemas.microsoft.com/office/drawing/2014/main" id="{58E94E9F-59F2-4250-ACEE-3711165257F7}"/>
              </a:ext>
            </a:extLst>
          </p:cNvPr>
          <p:cNvSpPr/>
          <p:nvPr/>
        </p:nvSpPr>
        <p:spPr>
          <a:xfrm>
            <a:off x="7630601" y="2262975"/>
            <a:ext cx="1845577" cy="6897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Predictions</a:t>
            </a:r>
          </a:p>
          <a:p>
            <a:pPr algn="ctr"/>
            <a:r>
              <a:rPr lang="en-GB" sz="1400" dirty="0"/>
              <a:t>e.g. 34.0</a:t>
            </a:r>
          </a:p>
        </p:txBody>
      </p:sp>
      <p:sp>
        <p:nvSpPr>
          <p:cNvPr id="10" name="Rectangle 9">
            <a:extLst>
              <a:ext uri="{FF2B5EF4-FFF2-40B4-BE49-F238E27FC236}">
                <a16:creationId xmlns:a16="http://schemas.microsoft.com/office/drawing/2014/main" id="{E1F3C84C-9F99-4884-B395-A27283EBDD23}"/>
              </a:ext>
            </a:extLst>
          </p:cNvPr>
          <p:cNvSpPr/>
          <p:nvPr/>
        </p:nvSpPr>
        <p:spPr>
          <a:xfrm>
            <a:off x="5108757" y="4009250"/>
            <a:ext cx="2924963" cy="112550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sz="1400" dirty="0"/>
              <a:t>Change model parameters based on errors made using </a:t>
            </a:r>
            <a:r>
              <a:rPr lang="en-GB" sz="1400" b="1" dirty="0"/>
              <a:t>Loss function</a:t>
            </a:r>
          </a:p>
          <a:p>
            <a:pPr algn="ctr"/>
            <a:r>
              <a:rPr lang="en-GB" sz="1400" dirty="0"/>
              <a:t>e.g. mean squared error</a:t>
            </a:r>
          </a:p>
        </p:txBody>
      </p:sp>
      <p:cxnSp>
        <p:nvCxnSpPr>
          <p:cNvPr id="16" name="Straight Arrow Connector 15">
            <a:extLst>
              <a:ext uri="{FF2B5EF4-FFF2-40B4-BE49-F238E27FC236}">
                <a16:creationId xmlns:a16="http://schemas.microsoft.com/office/drawing/2014/main" id="{822C3109-E8F3-4F0A-85D9-E67992DBD2D1}"/>
              </a:ext>
            </a:extLst>
          </p:cNvPr>
          <p:cNvCxnSpPr>
            <a:cxnSpLocks/>
          </p:cNvCxnSpPr>
          <p:nvPr/>
        </p:nvCxnSpPr>
        <p:spPr>
          <a:xfrm>
            <a:off x="3254928" y="2627072"/>
            <a:ext cx="668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06E314-9FDA-4690-9CCA-01840EF7FB0A}"/>
              </a:ext>
            </a:extLst>
          </p:cNvPr>
          <p:cNvCxnSpPr>
            <a:cxnSpLocks/>
          </p:cNvCxnSpPr>
          <p:nvPr/>
        </p:nvCxnSpPr>
        <p:spPr>
          <a:xfrm flipV="1">
            <a:off x="6766018" y="2627072"/>
            <a:ext cx="6481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883EA8-8A31-415D-9EDC-87B55ACB7CEA}"/>
              </a:ext>
            </a:extLst>
          </p:cNvPr>
          <p:cNvCxnSpPr>
            <a:cxnSpLocks/>
          </p:cNvCxnSpPr>
          <p:nvPr/>
        </p:nvCxnSpPr>
        <p:spPr>
          <a:xfrm flipH="1">
            <a:off x="8228500" y="3663206"/>
            <a:ext cx="849332" cy="346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FBDA18-778E-4FB5-9CF3-5C9415DBA02D}"/>
              </a:ext>
            </a:extLst>
          </p:cNvPr>
          <p:cNvCxnSpPr>
            <a:cxnSpLocks/>
          </p:cNvCxnSpPr>
          <p:nvPr/>
        </p:nvCxnSpPr>
        <p:spPr>
          <a:xfrm flipH="1">
            <a:off x="7774662" y="3116079"/>
            <a:ext cx="271193" cy="720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8E705C-4AE3-4CA9-A4C0-70A9DCB079D4}"/>
              </a:ext>
            </a:extLst>
          </p:cNvPr>
          <p:cNvCxnSpPr>
            <a:cxnSpLocks/>
          </p:cNvCxnSpPr>
          <p:nvPr/>
        </p:nvCxnSpPr>
        <p:spPr>
          <a:xfrm flipH="1" flipV="1">
            <a:off x="5763237" y="3343281"/>
            <a:ext cx="192947" cy="492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A561EA0-34BA-464B-81B2-BF5542052E46}"/>
              </a:ext>
            </a:extLst>
          </p:cNvPr>
          <p:cNvSpPr/>
          <p:nvPr/>
        </p:nvSpPr>
        <p:spPr>
          <a:xfrm>
            <a:off x="601495" y="5124831"/>
            <a:ext cx="320227" cy="3666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8" name="Rectangle 47">
            <a:extLst>
              <a:ext uri="{FF2B5EF4-FFF2-40B4-BE49-F238E27FC236}">
                <a16:creationId xmlns:a16="http://schemas.microsoft.com/office/drawing/2014/main" id="{C6870972-226A-485A-BD5F-65CA0FDF8A96}"/>
              </a:ext>
            </a:extLst>
          </p:cNvPr>
          <p:cNvSpPr/>
          <p:nvPr/>
        </p:nvSpPr>
        <p:spPr>
          <a:xfrm>
            <a:off x="601495" y="5491508"/>
            <a:ext cx="320227" cy="3666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9" name="TextBox 48">
            <a:extLst>
              <a:ext uri="{FF2B5EF4-FFF2-40B4-BE49-F238E27FC236}">
                <a16:creationId xmlns:a16="http://schemas.microsoft.com/office/drawing/2014/main" id="{88CBE2FA-98A9-4022-B2CF-ECEF93075FB4}"/>
              </a:ext>
            </a:extLst>
          </p:cNvPr>
          <p:cNvSpPr txBox="1"/>
          <p:nvPr/>
        </p:nvSpPr>
        <p:spPr>
          <a:xfrm>
            <a:off x="1015069" y="5129546"/>
            <a:ext cx="1040234" cy="369332"/>
          </a:xfrm>
          <a:prstGeom prst="rect">
            <a:avLst/>
          </a:prstGeom>
          <a:noFill/>
        </p:spPr>
        <p:txBody>
          <a:bodyPr wrap="square" rtlCol="0">
            <a:spAutoFit/>
          </a:bodyPr>
          <a:lstStyle/>
          <a:p>
            <a:r>
              <a:rPr lang="en-GB" dirty="0"/>
              <a:t>Input</a:t>
            </a:r>
          </a:p>
        </p:txBody>
      </p:sp>
      <p:sp>
        <p:nvSpPr>
          <p:cNvPr id="50" name="TextBox 49">
            <a:extLst>
              <a:ext uri="{FF2B5EF4-FFF2-40B4-BE49-F238E27FC236}">
                <a16:creationId xmlns:a16="http://schemas.microsoft.com/office/drawing/2014/main" id="{347E00DB-029E-4948-9F84-64B00CE89C18}"/>
              </a:ext>
            </a:extLst>
          </p:cNvPr>
          <p:cNvSpPr txBox="1"/>
          <p:nvPr/>
        </p:nvSpPr>
        <p:spPr>
          <a:xfrm>
            <a:off x="1015068" y="5498878"/>
            <a:ext cx="1040235" cy="369332"/>
          </a:xfrm>
          <a:prstGeom prst="rect">
            <a:avLst/>
          </a:prstGeom>
          <a:noFill/>
        </p:spPr>
        <p:txBody>
          <a:bodyPr wrap="square" rtlCol="0">
            <a:spAutoFit/>
          </a:bodyPr>
          <a:lstStyle/>
          <a:p>
            <a:r>
              <a:rPr lang="en-GB" dirty="0"/>
              <a:t>Output</a:t>
            </a:r>
          </a:p>
        </p:txBody>
      </p:sp>
      <p:sp>
        <p:nvSpPr>
          <p:cNvPr id="18" name="TextBox 17">
            <a:extLst>
              <a:ext uri="{FF2B5EF4-FFF2-40B4-BE49-F238E27FC236}">
                <a16:creationId xmlns:a16="http://schemas.microsoft.com/office/drawing/2014/main" id="{3F6BAAB2-25A5-4E0A-9B95-5690D642D2B7}"/>
              </a:ext>
            </a:extLst>
          </p:cNvPr>
          <p:cNvSpPr txBox="1"/>
          <p:nvPr/>
        </p:nvSpPr>
        <p:spPr>
          <a:xfrm>
            <a:off x="704674" y="1409350"/>
            <a:ext cx="10184235" cy="369332"/>
          </a:xfrm>
          <a:prstGeom prst="rect">
            <a:avLst/>
          </a:prstGeom>
          <a:noFill/>
        </p:spPr>
        <p:txBody>
          <a:bodyPr wrap="square" rtlCol="0">
            <a:spAutoFit/>
          </a:bodyPr>
          <a:lstStyle/>
          <a:p>
            <a:r>
              <a:rPr lang="en-GB" dirty="0">
                <a:solidFill>
                  <a:schemeClr val="tx2"/>
                </a:solidFill>
              </a:rPr>
              <a:t>Q: Given some information about a thing, what is the value of some unknown quantity related to it?</a:t>
            </a:r>
          </a:p>
        </p:txBody>
      </p:sp>
    </p:spTree>
    <p:extLst>
      <p:ext uri="{BB962C8B-B14F-4D97-AF65-F5344CB8AC3E}">
        <p14:creationId xmlns:p14="http://schemas.microsoft.com/office/powerpoint/2010/main" val="215120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BAF52B-E3B8-446C-AA8C-E1D9AB2D1D65}"/>
              </a:ext>
            </a:extLst>
          </p:cNvPr>
          <p:cNvSpPr>
            <a:spLocks noGrp="1"/>
          </p:cNvSpPr>
          <p:nvPr>
            <p:ph type="title"/>
          </p:nvPr>
        </p:nvSpPr>
        <p:spPr>
          <a:xfrm>
            <a:off x="365760" y="274638"/>
            <a:ext cx="11460480" cy="548640"/>
          </a:xfrm>
        </p:spPr>
        <p:txBody>
          <a:bodyPr/>
          <a:lstStyle/>
          <a:p>
            <a:r>
              <a:rPr lang="en-GB" b="1" dirty="0"/>
              <a:t>Terminology overview – unsupervised learning</a:t>
            </a:r>
          </a:p>
        </p:txBody>
      </p:sp>
      <p:sp>
        <p:nvSpPr>
          <p:cNvPr id="47" name="Rectangle 46">
            <a:extLst>
              <a:ext uri="{FF2B5EF4-FFF2-40B4-BE49-F238E27FC236}">
                <a16:creationId xmlns:a16="http://schemas.microsoft.com/office/drawing/2014/main" id="{0A561EA0-34BA-464B-81B2-BF5542052E46}"/>
              </a:ext>
            </a:extLst>
          </p:cNvPr>
          <p:cNvSpPr/>
          <p:nvPr/>
        </p:nvSpPr>
        <p:spPr>
          <a:xfrm>
            <a:off x="601495" y="5133220"/>
            <a:ext cx="320227" cy="36667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9" name="TextBox 48">
            <a:extLst>
              <a:ext uri="{FF2B5EF4-FFF2-40B4-BE49-F238E27FC236}">
                <a16:creationId xmlns:a16="http://schemas.microsoft.com/office/drawing/2014/main" id="{88CBE2FA-98A9-4022-B2CF-ECEF93075FB4}"/>
              </a:ext>
            </a:extLst>
          </p:cNvPr>
          <p:cNvSpPr txBox="1"/>
          <p:nvPr/>
        </p:nvSpPr>
        <p:spPr>
          <a:xfrm>
            <a:off x="1015069" y="5129546"/>
            <a:ext cx="1040234" cy="369332"/>
          </a:xfrm>
          <a:prstGeom prst="rect">
            <a:avLst/>
          </a:prstGeom>
          <a:noFill/>
        </p:spPr>
        <p:txBody>
          <a:bodyPr wrap="square" rtlCol="0">
            <a:spAutoFit/>
          </a:bodyPr>
          <a:lstStyle/>
          <a:p>
            <a:r>
              <a:rPr lang="en-GB" dirty="0"/>
              <a:t>Input</a:t>
            </a:r>
          </a:p>
        </p:txBody>
      </p:sp>
      <p:sp>
        <p:nvSpPr>
          <p:cNvPr id="19" name="Rectangle 18">
            <a:extLst>
              <a:ext uri="{FF2B5EF4-FFF2-40B4-BE49-F238E27FC236}">
                <a16:creationId xmlns:a16="http://schemas.microsoft.com/office/drawing/2014/main" id="{5702424C-5991-4362-8583-BE550B388BC0}"/>
              </a:ext>
            </a:extLst>
          </p:cNvPr>
          <p:cNvSpPr/>
          <p:nvPr/>
        </p:nvSpPr>
        <p:spPr>
          <a:xfrm>
            <a:off x="847813" y="2283649"/>
            <a:ext cx="2085421" cy="7497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Features</a:t>
            </a:r>
          </a:p>
          <a:p>
            <a:pPr algn="ctr"/>
            <a:r>
              <a:rPr lang="en-GB" sz="1400" dirty="0"/>
              <a:t>e.g. </a:t>
            </a:r>
            <a:r>
              <a:rPr lang="en-GB" sz="1400" b="1" dirty="0"/>
              <a:t>x</a:t>
            </a:r>
            <a:r>
              <a:rPr lang="en-GB" sz="1400" dirty="0"/>
              <a:t> = (0, 1, -4, 5.2, …)</a:t>
            </a:r>
          </a:p>
        </p:txBody>
      </p:sp>
      <p:cxnSp>
        <p:nvCxnSpPr>
          <p:cNvPr id="20" name="Straight Arrow Connector 19">
            <a:extLst>
              <a:ext uri="{FF2B5EF4-FFF2-40B4-BE49-F238E27FC236}">
                <a16:creationId xmlns:a16="http://schemas.microsoft.com/office/drawing/2014/main" id="{C7919315-E641-4C5C-99EC-BE2F020AA934}"/>
              </a:ext>
            </a:extLst>
          </p:cNvPr>
          <p:cNvCxnSpPr>
            <a:cxnSpLocks/>
          </p:cNvCxnSpPr>
          <p:nvPr/>
        </p:nvCxnSpPr>
        <p:spPr>
          <a:xfrm>
            <a:off x="3254928" y="2627072"/>
            <a:ext cx="668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233FC13-E2A2-4D93-9A33-68FA6F3133BF}"/>
              </a:ext>
            </a:extLst>
          </p:cNvPr>
          <p:cNvSpPr txBox="1"/>
          <p:nvPr/>
        </p:nvSpPr>
        <p:spPr>
          <a:xfrm>
            <a:off x="1277593" y="3493631"/>
            <a:ext cx="1225860" cy="369332"/>
          </a:xfrm>
          <a:prstGeom prst="rect">
            <a:avLst/>
          </a:prstGeom>
          <a:noFill/>
        </p:spPr>
        <p:txBody>
          <a:bodyPr wrap="square" rtlCol="0">
            <a:spAutoFit/>
          </a:bodyPr>
          <a:lstStyle/>
          <a:p>
            <a:r>
              <a:rPr lang="en-GB" dirty="0"/>
              <a:t>No Labels</a:t>
            </a:r>
          </a:p>
        </p:txBody>
      </p:sp>
      <p:sp>
        <p:nvSpPr>
          <p:cNvPr id="22" name="TextBox 21">
            <a:extLst>
              <a:ext uri="{FF2B5EF4-FFF2-40B4-BE49-F238E27FC236}">
                <a16:creationId xmlns:a16="http://schemas.microsoft.com/office/drawing/2014/main" id="{05E95E08-100B-4FB5-957D-1CDDEBA41C2C}"/>
              </a:ext>
            </a:extLst>
          </p:cNvPr>
          <p:cNvSpPr txBox="1"/>
          <p:nvPr/>
        </p:nvSpPr>
        <p:spPr>
          <a:xfrm>
            <a:off x="6096000" y="2018211"/>
            <a:ext cx="3981440" cy="369332"/>
          </a:xfrm>
          <a:prstGeom prst="rect">
            <a:avLst/>
          </a:prstGeom>
          <a:noFill/>
        </p:spPr>
        <p:txBody>
          <a:bodyPr wrap="square" rtlCol="0">
            <a:spAutoFit/>
          </a:bodyPr>
          <a:lstStyle/>
          <a:p>
            <a:r>
              <a:rPr lang="en-GB" dirty="0"/>
              <a:t>e.g. K-means clustering</a:t>
            </a:r>
          </a:p>
        </p:txBody>
      </p:sp>
      <p:sp>
        <p:nvSpPr>
          <p:cNvPr id="24" name="TextBox 23">
            <a:extLst>
              <a:ext uri="{FF2B5EF4-FFF2-40B4-BE49-F238E27FC236}">
                <a16:creationId xmlns:a16="http://schemas.microsoft.com/office/drawing/2014/main" id="{37D28A3C-A535-4BBA-94A0-ED78B72FA738}"/>
              </a:ext>
            </a:extLst>
          </p:cNvPr>
          <p:cNvSpPr txBox="1"/>
          <p:nvPr/>
        </p:nvSpPr>
        <p:spPr>
          <a:xfrm>
            <a:off x="704675" y="1409350"/>
            <a:ext cx="10259736" cy="369332"/>
          </a:xfrm>
          <a:prstGeom prst="rect">
            <a:avLst/>
          </a:prstGeom>
          <a:noFill/>
        </p:spPr>
        <p:txBody>
          <a:bodyPr wrap="square" rtlCol="0">
            <a:spAutoFit/>
          </a:bodyPr>
          <a:lstStyle/>
          <a:p>
            <a:r>
              <a:rPr lang="en-GB" dirty="0">
                <a:solidFill>
                  <a:schemeClr val="tx2"/>
                </a:solidFill>
              </a:rPr>
              <a:t>Q: Given some information about a thing, how can we simplify this into groups/find similar examples?</a:t>
            </a:r>
          </a:p>
        </p:txBody>
      </p:sp>
      <p:pic>
        <p:nvPicPr>
          <p:cNvPr id="1028" name="Picture 4" descr="Image result for k means clustering">
            <a:extLst>
              <a:ext uri="{FF2B5EF4-FFF2-40B4-BE49-F238E27FC236}">
                <a16:creationId xmlns:a16="http://schemas.microsoft.com/office/drawing/2014/main" id="{84779C14-8E44-4775-ACE7-C0346DDFDA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64" t="11630" r="11189" b="6024"/>
          <a:stretch/>
        </p:blipFill>
        <p:spPr bwMode="auto">
          <a:xfrm>
            <a:off x="5402509" y="2541864"/>
            <a:ext cx="3816991" cy="295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66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eme13">
  <a:themeElements>
    <a:clrScheme name="INRIX">
      <a:dk1>
        <a:sysClr val="windowText" lastClr="000000"/>
      </a:dk1>
      <a:lt1>
        <a:sysClr val="window" lastClr="FFFFFF"/>
      </a:lt1>
      <a:dk2>
        <a:srgbClr val="0E366A"/>
      </a:dk2>
      <a:lt2>
        <a:srgbClr val="D8D8D8"/>
      </a:lt2>
      <a:accent1>
        <a:srgbClr val="0E366A"/>
      </a:accent1>
      <a:accent2>
        <a:srgbClr val="005EB8"/>
      </a:accent2>
      <a:accent3>
        <a:srgbClr val="69B3E7"/>
      </a:accent3>
      <a:accent4>
        <a:srgbClr val="F1C400"/>
      </a:accent4>
      <a:accent5>
        <a:srgbClr val="7F7F7F"/>
      </a:accent5>
      <a:accent6>
        <a:srgbClr val="3F3F3F"/>
      </a:accent6>
      <a:hlink>
        <a:srgbClr val="F1C400"/>
      </a:hlink>
      <a:folHlink>
        <a:srgbClr val="7F7F7F"/>
      </a:folHlink>
    </a:clrScheme>
    <a:fontScheme name="Custom 2">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3" id="{0185D25E-0410-4A83-B114-29B06855BEED}" vid="{01B03C9F-74B2-4BC4-BD1D-F971DA664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Theme3</Template>
  <TotalTime>5943</TotalTime>
  <Words>2848</Words>
  <Application>Microsoft Office PowerPoint</Application>
  <PresentationFormat>Widescreen</PresentationFormat>
  <Paragraphs>478</Paragraphs>
  <Slides>42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Cambria Math</vt:lpstr>
      <vt:lpstr>Franklin Gothic Book</vt:lpstr>
      <vt:lpstr>Wingdings</vt:lpstr>
      <vt:lpstr>Theme13</vt:lpstr>
      <vt:lpstr>INRIX Python ML workshop</vt:lpstr>
      <vt:lpstr>Agenda</vt:lpstr>
      <vt:lpstr>Machine learning at INRIX</vt:lpstr>
      <vt:lpstr>About INRIX</vt:lpstr>
      <vt:lpstr>Machine learning at INRIX</vt:lpstr>
      <vt:lpstr>Machine learning overview</vt:lpstr>
      <vt:lpstr>Terminology overview – supervised learning - classification</vt:lpstr>
      <vt:lpstr>Terminology overview – supervised learning - regression</vt:lpstr>
      <vt:lpstr>Terminology overview – unsupervised learning</vt:lpstr>
      <vt:lpstr>Decision tree models</vt:lpstr>
      <vt:lpstr>Example</vt:lpstr>
      <vt:lpstr>Example</vt:lpstr>
      <vt:lpstr>Example</vt:lpstr>
      <vt:lpstr>Bias and variance in decision trees</vt:lpstr>
      <vt:lpstr>Testing a decision tree model</vt:lpstr>
      <vt:lpstr>Decision tree parameters</vt:lpstr>
      <vt:lpstr>The dataset</vt:lpstr>
      <vt:lpstr>Road traffic accidents – Leeds City Council</vt:lpstr>
      <vt:lpstr>Let’s go!</vt:lpstr>
      <vt:lpstr>Part 1 – loading and cleaning the data</vt:lpstr>
      <vt:lpstr>Part 1 – loading and cleaning the data</vt:lpstr>
      <vt:lpstr>Part 2 – exploratory analysis and feature engineering</vt:lpstr>
      <vt:lpstr>Part 2 – EDA &amp; feature engineering</vt:lpstr>
      <vt:lpstr>PowerPoint Presentation</vt:lpstr>
      <vt:lpstr>Part 3 – training the model</vt:lpstr>
      <vt:lpstr>Part 3 – training the model</vt:lpstr>
      <vt:lpstr>Part 3 – training the model - data structure</vt:lpstr>
      <vt:lpstr>Part 3 – training the model – splitting data into training vs test</vt:lpstr>
      <vt:lpstr>Part 4 – visualising the model</vt:lpstr>
      <vt:lpstr>Part 4 – visualising the model</vt:lpstr>
      <vt:lpstr>Part 5 – evaluating the model</vt:lpstr>
      <vt:lpstr>PowerPoint Presentation</vt:lpstr>
      <vt:lpstr>Part 5 – evaluating the model – the confusion matrix</vt:lpstr>
      <vt:lpstr>Part 5 – precision, recall, F1</vt:lpstr>
      <vt:lpstr>PowerPoint Presentation</vt:lpstr>
      <vt:lpstr>Debriefing</vt:lpstr>
      <vt:lpstr>What could we have done differently?</vt:lpstr>
      <vt:lpstr>How not to do it…</vt:lpstr>
      <vt:lpstr>How not to do it…</vt:lpstr>
      <vt:lpstr>Machine learning workflow</vt:lpstr>
      <vt:lpstr>Resources</vt:lpstr>
      <vt:lpstr>We’re 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INRIX Python ML workshop</dc:title>
  <dc:creator>Rebecca Davey</dc:creator>
  <cp:lastModifiedBy>Rebecca Davey</cp:lastModifiedBy>
  <cp:revision>110</cp:revision>
  <dcterms:created xsi:type="dcterms:W3CDTF">2017-10-30T11:44:30Z</dcterms:created>
  <dcterms:modified xsi:type="dcterms:W3CDTF">2018-03-02T11:09:11Z</dcterms:modified>
</cp:coreProperties>
</file>